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8"/>
  </p:notesMasterIdLst>
  <p:sldIdLst>
    <p:sldId id="256" r:id="rId2"/>
    <p:sldId id="291" r:id="rId3"/>
    <p:sldId id="557" r:id="rId4"/>
    <p:sldId id="556" r:id="rId5"/>
    <p:sldId id="551" r:id="rId6"/>
    <p:sldId id="546" r:id="rId7"/>
    <p:sldId id="558" r:id="rId8"/>
    <p:sldId id="547" r:id="rId9"/>
    <p:sldId id="548" r:id="rId10"/>
    <p:sldId id="549" r:id="rId11"/>
    <p:sldId id="559" r:id="rId12"/>
    <p:sldId id="563" r:id="rId13"/>
    <p:sldId id="580" r:id="rId14"/>
    <p:sldId id="550" r:id="rId15"/>
    <p:sldId id="562" r:id="rId16"/>
    <p:sldId id="560" r:id="rId17"/>
    <p:sldId id="573" r:id="rId18"/>
    <p:sldId id="564" r:id="rId19"/>
    <p:sldId id="579" r:id="rId20"/>
    <p:sldId id="581" r:id="rId21"/>
    <p:sldId id="552" r:id="rId22"/>
    <p:sldId id="565" r:id="rId23"/>
    <p:sldId id="566" r:id="rId24"/>
    <p:sldId id="567" r:id="rId25"/>
    <p:sldId id="568" r:id="rId26"/>
    <p:sldId id="569" r:id="rId27"/>
    <p:sldId id="570" r:id="rId28"/>
    <p:sldId id="571" r:id="rId29"/>
    <p:sldId id="575" r:id="rId30"/>
    <p:sldId id="572" r:id="rId31"/>
    <p:sldId id="574" r:id="rId32"/>
    <p:sldId id="576" r:id="rId33"/>
    <p:sldId id="553" r:id="rId34"/>
    <p:sldId id="554" r:id="rId35"/>
    <p:sldId id="577" r:id="rId36"/>
    <p:sldId id="578" r:id="rId37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 Kwanghyun" initials="RK" lastIdx="3" clrIdx="0">
    <p:extLst>
      <p:ext uri="{19B8F6BF-5375-455C-9EA6-DF929625EA0E}">
        <p15:presenceInfo xmlns:p15="http://schemas.microsoft.com/office/powerpoint/2012/main" userId="ac33f411af8585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B2780A-EF07-48EA-9B44-6B23620121D7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51AD8D0-30A6-4296-B34F-30F9645AB9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2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01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649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97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1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203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383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76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333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832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03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0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52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2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853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00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61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5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178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77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16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691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79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774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463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325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138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230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15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4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05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5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1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7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47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AD8D0-30A6-4296-B34F-30F9645AB91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0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0445-CB94-4A1C-A32A-5A056E39E21B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7268"/>
            <a:ext cx="12192000" cy="6865268"/>
          </a:xfrm>
          <a:prstGeom prst="rect">
            <a:avLst/>
          </a:prstGeom>
          <a:gradFill>
            <a:gsLst>
              <a:gs pos="100000">
                <a:srgbClr val="00979D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61" y="111867"/>
            <a:ext cx="874679" cy="6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12E5-948F-4006-A748-0A3FB2B3FFB3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193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D231F-5848-43F5-8100-28C54F3FC652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98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1063624"/>
            <a:ext cx="11277600" cy="5299076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anose="05000000000000000000" pitchFamily="2" charset="2"/>
              <a:buChar char="v"/>
              <a:defRPr sz="2400"/>
            </a:lvl1pPr>
            <a:lvl2pPr marL="685800" indent="-228600">
              <a:lnSpc>
                <a:spcPct val="120000"/>
              </a:lnSpc>
              <a:buFont typeface="Wingdings" panose="05000000000000000000" pitchFamily="2" charset="2"/>
              <a:buChar char="§"/>
              <a:defRPr sz="2000"/>
            </a:lvl2pPr>
            <a:lvl3pPr marL="1143000" indent="-228600">
              <a:lnSpc>
                <a:spcPct val="120000"/>
              </a:lnSpc>
              <a:buFont typeface="Wingdings" panose="05000000000000000000" pitchFamily="2" charset="2"/>
              <a:buChar char="Ø"/>
              <a:defRPr sz="18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ko-KR" altLang="en-US" dirty="0"/>
              <a:t> 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400" y="6438900"/>
            <a:ext cx="2743200" cy="365125"/>
          </a:xfrm>
        </p:spPr>
        <p:txBody>
          <a:bodyPr/>
          <a:lstStyle/>
          <a:p>
            <a:fld id="{80DA15EF-91F8-4589-A196-2A99B3EE0327}" type="datetime1">
              <a:rPr lang="en-US" altLang="ko-KR" smtClean="0"/>
              <a:t>6/23/2018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>
            <a:lvl1pPr>
              <a:defRPr sz="1800" b="1">
                <a:solidFill>
                  <a:srgbClr val="00979D"/>
                </a:solidFill>
                <a:effectLst/>
              </a:defRPr>
            </a:lvl1pPr>
          </a:lstStyle>
          <a:p>
            <a:r>
              <a:rPr lang="en-US" altLang="ko-KR" dirty="0" err="1"/>
              <a:t>IoT</a:t>
            </a:r>
            <a:r>
              <a:rPr lang="en-US" altLang="ko-KR" dirty="0"/>
              <a:t> &amp; Open Source Hardware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457950"/>
            <a:ext cx="2743200" cy="365125"/>
          </a:xfrm>
        </p:spPr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7268"/>
            <a:ext cx="12192000" cy="888717"/>
          </a:xfrm>
          <a:prstGeom prst="rect">
            <a:avLst/>
          </a:prstGeom>
          <a:solidFill>
            <a:srgbClr val="009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268"/>
            <a:ext cx="11277600" cy="888717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7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31F83-621B-4516-AAA9-FFB622EF1E37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2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BE16F-4F52-470B-8044-E8DF061CBC3A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8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CBF4-A833-46CB-85EB-311A25201084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7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5E8A0-1059-48CF-ADC0-200F38CB6A5A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0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732D7-F418-4221-80BF-EEA2D171B247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20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19023-D63A-42EC-A51E-9943419AF176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9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22D07-AA0E-49AC-A67D-716E0B9A2417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4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B4FEA-D9E6-4C79-BB0A-1F3514D78268}" type="datetime1">
              <a:rPr lang="en-US" altLang="ko-KR" smtClean="0"/>
              <a:t>6/23/2018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IoT &amp; Open Source Hardware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710AA-01AF-4B34-A7EF-59704AD95D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2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echasolution.com/shop/goods/goods_view.php?goodsno=537802&amp;inflow=naver&amp;NaPm=ct%3Djipj2efs|ci%3Daaebdc8183b9d092947a6444f250cea31e269e26|tr%3Dsls|sn%3D188145|hk%3D401f762b90b0214f7b6c88eb49fb60ff9f5ff27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martstore.naver.com/yehaus/products/2603512209?NaPm=ct%3Djipinpw0|ci%3D2096882947d0760cdff86c0672c2266291ad6278|tr%3Dslsl|sn%3D662582|ic%3D|hk%3D6d68e70b96c307d99ea2ed48024652e607540bde" TargetMode="External"/><Relationship Id="rId4" Type="http://schemas.openxmlformats.org/officeDocument/2006/relationships/hyperlink" Target="http://smartstore.naver.com/ctkmall/products/28065183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770432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아두이노를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활용한</a:t>
            </a:r>
            <a:b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미세먼지 측정기</a:t>
            </a:r>
            <a:r>
              <a:rPr lang="en-US" altLang="ko-K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(AC&amp;C)</a:t>
            </a:r>
            <a:endParaRPr lang="ko-KR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79370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팀명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쌍문 사람들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1494028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이민영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1494021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서윤석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195246"/>
            <a:ext cx="4114800" cy="365125"/>
          </a:xfrm>
        </p:spPr>
        <p:txBody>
          <a:bodyPr/>
          <a:lstStyle/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2018-1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오픈소스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기초 기말프로젝트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5.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HW </a:t>
            </a:r>
            <a:r>
              <a:rPr lang="ko-KR" altLang="en-US" dirty="0"/>
              <a:t>회로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 Center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Frizting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BA642-FC5D-41C3-AB32-566E71BDC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6" y="1582056"/>
            <a:ext cx="11176000" cy="487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5.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HW </a:t>
            </a:r>
            <a:r>
              <a:rPr lang="ko-KR" altLang="en-US" dirty="0"/>
              <a:t>회로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 Air Cleaner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Frizting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2F66A5-E61A-47E9-9FA6-330C51CCE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93" y="1497495"/>
            <a:ext cx="10530413" cy="46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2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개발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AC&amp;C Arduino D1 R1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보드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72F287-4FDF-4948-999A-845A094D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6" y="1947355"/>
            <a:ext cx="5042227" cy="3977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7017F7-5DED-4DAC-A693-BED8867B0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618" y="2170204"/>
            <a:ext cx="3317782" cy="353161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F510CC-B154-4708-AF8A-9AC8F05155AB}"/>
              </a:ext>
            </a:extLst>
          </p:cNvPr>
          <p:cNvGrpSpPr/>
          <p:nvPr/>
        </p:nvGrpSpPr>
        <p:grpSpPr>
          <a:xfrm>
            <a:off x="8236001" y="2549556"/>
            <a:ext cx="3761634" cy="2772907"/>
            <a:chOff x="8567530" y="2130298"/>
            <a:chExt cx="3761634" cy="27729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DACB8F-7785-4CDE-964E-3B3760CE0CA2}"/>
                </a:ext>
              </a:extLst>
            </p:cNvPr>
            <p:cNvSpPr txBox="1"/>
            <p:nvPr/>
          </p:nvSpPr>
          <p:spPr>
            <a:xfrm>
              <a:off x="8567530" y="3702876"/>
              <a:ext cx="37616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FF0000"/>
                  </a:solidFill>
                </a:rPr>
                <a:t>WIFI ESP8266 </a:t>
              </a:r>
              <a:r>
                <a:rPr lang="ko-KR" altLang="en-US" dirty="0">
                  <a:solidFill>
                    <a:srgbClr val="FF0000"/>
                  </a:solidFill>
                </a:rPr>
                <a:t>사용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endParaRPr lang="ko-KR" altLang="en-US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FF0000"/>
                  </a:solidFill>
                </a:rPr>
                <a:t>UNO</a:t>
              </a:r>
              <a:r>
                <a:rPr lang="ko-KR" altLang="en-US" dirty="0">
                  <a:solidFill>
                    <a:srgbClr val="FF0000"/>
                  </a:solidFill>
                </a:rPr>
                <a:t>와 다른 </a:t>
              </a:r>
              <a:r>
                <a:rPr lang="en-US" altLang="ko-KR" dirty="0">
                  <a:solidFill>
                    <a:srgbClr val="FF0000"/>
                  </a:solidFill>
                </a:rPr>
                <a:t>D1 PIN </a:t>
              </a:r>
              <a:r>
                <a:rPr lang="ko-KR" altLang="en-US" dirty="0">
                  <a:solidFill>
                    <a:srgbClr val="FF0000"/>
                  </a:solidFill>
                </a:rPr>
                <a:t>번호 주의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520B5C-0DA5-43D9-AC50-F32F29D18131}"/>
                </a:ext>
              </a:extLst>
            </p:cNvPr>
            <p:cNvSpPr txBox="1"/>
            <p:nvPr/>
          </p:nvSpPr>
          <p:spPr>
            <a:xfrm>
              <a:off x="8567530" y="2130298"/>
              <a:ext cx="376163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FF0000"/>
                  </a:solidFill>
                </a:rPr>
                <a:t>D1 </a:t>
              </a:r>
              <a:r>
                <a:rPr lang="ko-KR" altLang="en-US" dirty="0">
                  <a:solidFill>
                    <a:srgbClr val="FF0000"/>
                  </a:solidFill>
                </a:rPr>
                <a:t>보드를 사용한 이유</a:t>
              </a:r>
              <a:r>
                <a:rPr lang="en-US" altLang="ko-KR" dirty="0">
                  <a:solidFill>
                    <a:srgbClr val="FF0000"/>
                  </a:solidFill>
                </a:rPr>
                <a:t>?</a:t>
              </a:r>
            </a:p>
            <a:p>
              <a:endParaRPr lang="en-US" altLang="ko-KR" dirty="0">
                <a:solidFill>
                  <a:srgbClr val="FF0000"/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rgbClr val="FF0000"/>
                  </a:solidFill>
                </a:rPr>
                <a:t>WIFI</a:t>
              </a:r>
              <a:r>
                <a:rPr lang="ko-KR" altLang="en-US" dirty="0">
                  <a:solidFill>
                    <a:srgbClr val="FF0000"/>
                  </a:solidFill>
                </a:rPr>
                <a:t>를 이용한 작업을 하고 싶어서</a:t>
              </a:r>
              <a:r>
                <a:rPr lang="en-US" altLang="ko-KR" dirty="0">
                  <a:solidFill>
                    <a:srgbClr val="FF0000"/>
                  </a:solidFill>
                </a:rPr>
                <a:t>  WIFI </a:t>
              </a:r>
              <a:r>
                <a:rPr lang="ko-KR" altLang="en-US" dirty="0">
                  <a:solidFill>
                    <a:srgbClr val="FF0000"/>
                  </a:solidFill>
                </a:rPr>
                <a:t>모듈이 탑재되어 있는 </a:t>
              </a:r>
              <a:r>
                <a:rPr lang="en-US" altLang="ko-KR" dirty="0">
                  <a:solidFill>
                    <a:srgbClr val="FF0000"/>
                  </a:solidFill>
                </a:rPr>
                <a:t>D1      R1 </a:t>
              </a:r>
              <a:r>
                <a:rPr lang="ko-KR" altLang="en-US" dirty="0">
                  <a:solidFill>
                    <a:srgbClr val="FF0000"/>
                  </a:solidFill>
                </a:rPr>
                <a:t>보드를 사용</a:t>
              </a:r>
              <a:endParaRPr lang="en-US" altLang="ko-KR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88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개발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AC&amp;C Arduino PMS 7003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20B5C-0DA5-43D9-AC50-F32F29D18131}"/>
              </a:ext>
            </a:extLst>
          </p:cNvPr>
          <p:cNvSpPr txBox="1"/>
          <p:nvPr/>
        </p:nvSpPr>
        <p:spPr>
          <a:xfrm>
            <a:off x="5887140" y="4437510"/>
            <a:ext cx="5007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PMS 7003 </a:t>
            </a:r>
          </a:p>
          <a:p>
            <a:r>
              <a:rPr lang="en-US" altLang="ko-KR" dirty="0"/>
              <a:t>PM_2.5 um : 11 </a:t>
            </a:r>
            <a:r>
              <a:rPr lang="ko-KR" altLang="en-US" dirty="0"/>
              <a:t>번 </a:t>
            </a:r>
            <a:r>
              <a:rPr lang="en-US" altLang="ko-KR" dirty="0"/>
              <a:t>BYTE , 12 </a:t>
            </a:r>
            <a:r>
              <a:rPr lang="ko-KR" altLang="en-US" dirty="0"/>
              <a:t>번 </a:t>
            </a:r>
            <a:r>
              <a:rPr lang="en-US" altLang="ko-KR" dirty="0"/>
              <a:t>BYTE </a:t>
            </a:r>
          </a:p>
          <a:p>
            <a:r>
              <a:rPr lang="en-US" altLang="ko-KR" dirty="0"/>
              <a:t>PM_5.0 um : 13 </a:t>
            </a:r>
            <a:r>
              <a:rPr lang="ko-KR" altLang="en-US" dirty="0"/>
              <a:t>번 </a:t>
            </a:r>
            <a:r>
              <a:rPr lang="en-US" altLang="ko-KR" dirty="0"/>
              <a:t>BYTE , 14 </a:t>
            </a:r>
            <a:r>
              <a:rPr lang="ko-KR" altLang="en-US" dirty="0"/>
              <a:t>번 </a:t>
            </a:r>
            <a:r>
              <a:rPr lang="en-US" altLang="ko-KR" dirty="0"/>
              <a:t>BYTE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PM_10 um : 15 </a:t>
            </a:r>
            <a:r>
              <a:rPr lang="ko-KR" altLang="en-US" dirty="0">
                <a:solidFill>
                  <a:srgbClr val="FF0000"/>
                </a:solidFill>
              </a:rPr>
              <a:t>번</a:t>
            </a:r>
            <a:r>
              <a:rPr lang="en-US" altLang="ko-KR" dirty="0">
                <a:solidFill>
                  <a:srgbClr val="FF0000"/>
                </a:solidFill>
              </a:rPr>
              <a:t> BYTE 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16 </a:t>
            </a:r>
            <a:r>
              <a:rPr lang="ko-KR" altLang="en-US" dirty="0">
                <a:solidFill>
                  <a:srgbClr val="FF0000"/>
                </a:solidFill>
              </a:rPr>
              <a:t>번 </a:t>
            </a:r>
            <a:r>
              <a:rPr lang="en-US" altLang="ko-KR" dirty="0">
                <a:solidFill>
                  <a:srgbClr val="FF0000"/>
                </a:solidFill>
              </a:rPr>
              <a:t>BYTE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62F386-40C0-4C83-8876-68C304023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376" y="4431868"/>
            <a:ext cx="3282295" cy="17646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D84E9C-363F-4A79-A177-40640C3B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19" y="1631518"/>
            <a:ext cx="4009611" cy="270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910DF3-242E-49AE-9760-B8D8C2367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384" y="2048769"/>
            <a:ext cx="4972050" cy="2066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3AF46C-CB86-4463-AC4E-24E88B0FB3DD}"/>
              </a:ext>
            </a:extLst>
          </p:cNvPr>
          <p:cNvSpPr txBox="1"/>
          <p:nvPr/>
        </p:nvSpPr>
        <p:spPr>
          <a:xfrm>
            <a:off x="5887140" y="156714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총 </a:t>
            </a:r>
            <a:r>
              <a:rPr lang="en-US" altLang="ko-KR" dirty="0">
                <a:solidFill>
                  <a:srgbClr val="FF0000"/>
                </a:solidFill>
              </a:rPr>
              <a:t>32 BYTE</a:t>
            </a:r>
            <a:r>
              <a:rPr lang="ko-KR" altLang="en-US" dirty="0">
                <a:solidFill>
                  <a:srgbClr val="FF0000"/>
                </a:solidFill>
              </a:rPr>
              <a:t> 중 </a:t>
            </a:r>
            <a:r>
              <a:rPr lang="en-US" altLang="ko-KR" dirty="0">
                <a:solidFill>
                  <a:srgbClr val="FF0000"/>
                </a:solidFill>
              </a:rPr>
              <a:t>11 ~ 16 </a:t>
            </a:r>
            <a:r>
              <a:rPr lang="ko-KR" altLang="en-US" dirty="0">
                <a:solidFill>
                  <a:srgbClr val="FF0000"/>
                </a:solidFill>
              </a:rPr>
              <a:t>번 </a:t>
            </a:r>
            <a:r>
              <a:rPr lang="en-US" altLang="ko-KR" dirty="0">
                <a:solidFill>
                  <a:srgbClr val="FF0000"/>
                </a:solidFill>
              </a:rPr>
              <a:t>BYTE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1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개발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Cleaner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위쪽 도면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가로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10cm ,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세로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10cm)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6" name="그림 5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E52FA5B-C3C1-4EE9-9721-D4BCD1206A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20876" y="1357398"/>
            <a:ext cx="3333133" cy="521386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082E244-E01B-4818-8A10-69C9BACAD02C}"/>
              </a:ext>
            </a:extLst>
          </p:cNvPr>
          <p:cNvCxnSpPr/>
          <p:nvPr/>
        </p:nvCxnSpPr>
        <p:spPr>
          <a:xfrm flipV="1">
            <a:off x="7457661" y="2637183"/>
            <a:ext cx="1073426" cy="583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54357B-60F2-4D2A-A3BF-CC6B5B1500B2}"/>
              </a:ext>
            </a:extLst>
          </p:cNvPr>
          <p:cNvSpPr txBox="1"/>
          <p:nvPr/>
        </p:nvSpPr>
        <p:spPr>
          <a:xfrm>
            <a:off x="8662503" y="1760020"/>
            <a:ext cx="3900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색 </a:t>
            </a:r>
            <a:r>
              <a:rPr lang="en-US" altLang="ko-KR" dirty="0"/>
              <a:t>LED </a:t>
            </a:r>
            <a:r>
              <a:rPr lang="ko-KR" altLang="en-US" dirty="0"/>
              <a:t>를 사용하여 단계를 표시</a:t>
            </a:r>
            <a:endParaRPr lang="en-US" altLang="ko-KR" dirty="0"/>
          </a:p>
          <a:p>
            <a:r>
              <a:rPr lang="ko-KR" altLang="en-US" dirty="0"/>
              <a:t>상태 좋음 </a:t>
            </a:r>
            <a:r>
              <a:rPr lang="en-US" altLang="ko-KR" dirty="0"/>
              <a:t>PM_10 :0 ~ 30  : </a:t>
            </a:r>
            <a:r>
              <a:rPr lang="en-US" altLang="ko-KR" dirty="0">
                <a:solidFill>
                  <a:srgbClr val="0000FF"/>
                </a:solidFill>
              </a:rPr>
              <a:t>Blue</a:t>
            </a:r>
          </a:p>
          <a:p>
            <a:r>
              <a:rPr lang="ko-KR" altLang="en-US" dirty="0"/>
              <a:t>상태 보통 </a:t>
            </a:r>
            <a:r>
              <a:rPr lang="en-US" altLang="ko-KR" dirty="0"/>
              <a:t>PM_10 :30~ 80  : </a:t>
            </a:r>
            <a:r>
              <a:rPr lang="en-US" altLang="ko-KR" dirty="0">
                <a:solidFill>
                  <a:srgbClr val="00B050"/>
                </a:solidFill>
              </a:rPr>
              <a:t>Green</a:t>
            </a:r>
          </a:p>
          <a:p>
            <a:r>
              <a:rPr lang="ko-KR" altLang="en-US" dirty="0"/>
              <a:t>상태 나쁨 </a:t>
            </a:r>
            <a:r>
              <a:rPr lang="en-US" altLang="ko-KR" dirty="0"/>
              <a:t>PM_10  &gt; 80  :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endParaRPr lang="en-US" altLang="ko-KR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1AA099-72A4-4F8B-9B32-450200107414}"/>
              </a:ext>
            </a:extLst>
          </p:cNvPr>
          <p:cNvCxnSpPr/>
          <p:nvPr/>
        </p:nvCxnSpPr>
        <p:spPr>
          <a:xfrm>
            <a:off x="6096000" y="4119121"/>
            <a:ext cx="2566503" cy="1141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668207-EDFD-43D9-8D24-DFB9F1782138}"/>
              </a:ext>
            </a:extLst>
          </p:cNvPr>
          <p:cNvSpPr txBox="1"/>
          <p:nvPr/>
        </p:nvSpPr>
        <p:spPr>
          <a:xfrm>
            <a:off x="8834784" y="5064815"/>
            <a:ext cx="223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PMS 7003 </a:t>
            </a:r>
          </a:p>
          <a:p>
            <a:r>
              <a:rPr lang="ko-KR" altLang="en-US" dirty="0"/>
              <a:t>미세먼지 값 측정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33853D2-7C9D-4A1B-9C3E-0B657F22A052}"/>
              </a:ext>
            </a:extLst>
          </p:cNvPr>
          <p:cNvCxnSpPr/>
          <p:nvPr/>
        </p:nvCxnSpPr>
        <p:spPr>
          <a:xfrm flipH="1" flipV="1">
            <a:off x="2243798" y="2850848"/>
            <a:ext cx="2716696" cy="344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45BB56-87A3-495C-BCE9-397AFDC83891}"/>
              </a:ext>
            </a:extLst>
          </p:cNvPr>
          <p:cNvSpPr txBox="1"/>
          <p:nvPr/>
        </p:nvSpPr>
        <p:spPr>
          <a:xfrm>
            <a:off x="562429" y="2355451"/>
            <a:ext cx="2014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DH12</a:t>
            </a:r>
          </a:p>
          <a:p>
            <a:r>
              <a:rPr lang="ko-KR" altLang="en-US" dirty="0" err="1"/>
              <a:t>온습도</a:t>
            </a:r>
            <a:r>
              <a:rPr lang="ko-KR" altLang="en-US" dirty="0"/>
              <a:t>  값 측정</a:t>
            </a:r>
          </a:p>
        </p:txBody>
      </p:sp>
    </p:spTree>
    <p:extLst>
      <p:ext uri="{BB962C8B-B14F-4D97-AF65-F5344CB8AC3E}">
        <p14:creationId xmlns:p14="http://schemas.microsoft.com/office/powerpoint/2010/main" val="124803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개발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Cleaner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내부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D928E-E8D9-4477-948C-5A8E7BDA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669775"/>
            <a:ext cx="4116941" cy="449365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E955F0A-64DB-4D90-93A1-3F875D1CF3C1}"/>
              </a:ext>
            </a:extLst>
          </p:cNvPr>
          <p:cNvCxnSpPr>
            <a:cxnSpLocks/>
          </p:cNvCxnSpPr>
          <p:nvPr/>
        </p:nvCxnSpPr>
        <p:spPr>
          <a:xfrm>
            <a:off x="3578087" y="4810539"/>
            <a:ext cx="1762539" cy="471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D2AA8C-ABFB-4DF2-9EE1-3932614B2376}"/>
              </a:ext>
            </a:extLst>
          </p:cNvPr>
          <p:cNvCxnSpPr>
            <a:cxnSpLocks/>
          </p:cNvCxnSpPr>
          <p:nvPr/>
        </p:nvCxnSpPr>
        <p:spPr>
          <a:xfrm>
            <a:off x="3578087" y="3763618"/>
            <a:ext cx="1404730" cy="165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2EF732-EC99-4CFC-92D4-CED76149C0CE}"/>
              </a:ext>
            </a:extLst>
          </p:cNvPr>
          <p:cNvSpPr txBox="1"/>
          <p:nvPr/>
        </p:nvSpPr>
        <p:spPr>
          <a:xfrm>
            <a:off x="5269949" y="2035639"/>
            <a:ext cx="651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D1 R1 </a:t>
            </a:r>
            <a:r>
              <a:rPr lang="ko-KR" altLang="en-US" dirty="0"/>
              <a:t>보드 전원 공급 </a:t>
            </a:r>
            <a:r>
              <a:rPr lang="en-US" altLang="ko-KR" dirty="0"/>
              <a:t>: 9V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* </a:t>
            </a:r>
            <a:r>
              <a:rPr lang="ko-KR" altLang="en-US" dirty="0">
                <a:solidFill>
                  <a:srgbClr val="FF0000"/>
                </a:solidFill>
              </a:rPr>
              <a:t>주의 </a:t>
            </a:r>
            <a:r>
              <a:rPr lang="en-US" altLang="ko-KR" dirty="0">
                <a:solidFill>
                  <a:srgbClr val="FF0000"/>
                </a:solidFill>
              </a:rPr>
              <a:t>D1 </a:t>
            </a:r>
            <a:r>
              <a:rPr lang="ko-KR" altLang="en-US" dirty="0">
                <a:solidFill>
                  <a:srgbClr val="FF0000"/>
                </a:solidFill>
              </a:rPr>
              <a:t>핀 번호가 다르니 확인 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BD1FE-86C3-4270-9B82-052ECE37BE35}"/>
              </a:ext>
            </a:extLst>
          </p:cNvPr>
          <p:cNvSpPr txBox="1"/>
          <p:nvPr/>
        </p:nvSpPr>
        <p:spPr>
          <a:xfrm>
            <a:off x="5512904" y="5276095"/>
            <a:ext cx="324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12V </a:t>
            </a:r>
            <a:r>
              <a:rPr lang="ko-KR" altLang="en-US" dirty="0"/>
              <a:t>쿨러와 필터 결합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7851EEC-5579-4CC7-ABFF-8C6EBC016B1C}"/>
              </a:ext>
            </a:extLst>
          </p:cNvPr>
          <p:cNvCxnSpPr>
            <a:cxnSpLocks/>
          </p:cNvCxnSpPr>
          <p:nvPr/>
        </p:nvCxnSpPr>
        <p:spPr>
          <a:xfrm flipV="1">
            <a:off x="2650434" y="2498461"/>
            <a:ext cx="2385394" cy="1430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575E02C-3EF0-46BB-A09F-1B289816815A}"/>
              </a:ext>
            </a:extLst>
          </p:cNvPr>
          <p:cNvSpPr txBox="1"/>
          <p:nvPr/>
        </p:nvSpPr>
        <p:spPr>
          <a:xfrm>
            <a:off x="5035827" y="3791923"/>
            <a:ext cx="371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Relay 12V </a:t>
            </a:r>
            <a:r>
              <a:rPr lang="ko-KR" altLang="en-US" dirty="0"/>
              <a:t>건전지 연결 및 쿨러 연결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AB2315E-37A8-4B38-9836-246C0E2E728D}"/>
              </a:ext>
            </a:extLst>
          </p:cNvPr>
          <p:cNvCxnSpPr/>
          <p:nvPr/>
        </p:nvCxnSpPr>
        <p:spPr>
          <a:xfrm>
            <a:off x="4038600" y="3213712"/>
            <a:ext cx="14743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FA9BBA-3A7C-4210-9E3D-D99E4BEA8ACF}"/>
              </a:ext>
            </a:extLst>
          </p:cNvPr>
          <p:cNvSpPr txBox="1"/>
          <p:nvPr/>
        </p:nvSpPr>
        <p:spPr>
          <a:xfrm>
            <a:off x="5698434" y="3075515"/>
            <a:ext cx="559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브레드</a:t>
            </a:r>
            <a:r>
              <a:rPr lang="ko-KR" altLang="en-US" dirty="0"/>
              <a:t> 보드 특성을 사용하여</a:t>
            </a:r>
            <a:r>
              <a:rPr lang="en-US" altLang="ko-KR" dirty="0"/>
              <a:t>, + - </a:t>
            </a:r>
            <a:r>
              <a:rPr lang="ko-KR" altLang="en-US" dirty="0"/>
              <a:t>연결 해주었습니다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9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개발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Cleaner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정면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후면의 도면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가로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10cm ,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세로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10cm ,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높이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20cm )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67DC88-2139-4402-B3B3-DFBE276A83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75564" y="1945815"/>
            <a:ext cx="4216302" cy="3813277"/>
          </a:xfrm>
          <a:prstGeom prst="rect">
            <a:avLst/>
          </a:prstGeom>
        </p:spPr>
      </p:pic>
      <p:pic>
        <p:nvPicPr>
          <p:cNvPr id="20" name="그림 19" descr="벽, 실내, 냉장고, 캐비닛이(가) 표시된 사진&#10;&#10;매우 높은 신뢰도로 생성된 설명">
            <a:extLst>
              <a:ext uri="{FF2B5EF4-FFF2-40B4-BE49-F238E27FC236}">
                <a16:creationId xmlns:a16="http://schemas.microsoft.com/office/drawing/2014/main" id="{526EA111-A186-49BC-AF85-536CBDCB14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8639" y="1945815"/>
            <a:ext cx="4216301" cy="38132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BBBDFB-D005-46A6-BD96-E920DCD7EBA1}"/>
              </a:ext>
            </a:extLst>
          </p:cNvPr>
          <p:cNvSpPr txBox="1"/>
          <p:nvPr/>
        </p:nvSpPr>
        <p:spPr>
          <a:xfrm>
            <a:off x="4738327" y="5641668"/>
            <a:ext cx="148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정면 사진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89AD3-745D-4343-A6C3-5F3B70854F22}"/>
              </a:ext>
            </a:extLst>
          </p:cNvPr>
          <p:cNvSpPr txBox="1"/>
          <p:nvPr/>
        </p:nvSpPr>
        <p:spPr>
          <a:xfrm>
            <a:off x="10200150" y="5633884"/>
            <a:ext cx="148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후면 사진</a:t>
            </a:r>
          </a:p>
        </p:txBody>
      </p:sp>
    </p:spTree>
    <p:extLst>
      <p:ext uri="{BB962C8B-B14F-4D97-AF65-F5344CB8AC3E}">
        <p14:creationId xmlns:p14="http://schemas.microsoft.com/office/powerpoint/2010/main" val="389311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개발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Cleaner Cloud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전송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10" name="그림 9" descr="스크린샷, 실내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4F2F7843-31AD-4D91-BCEE-DEB9EE9A8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63188"/>
            <a:ext cx="10341115" cy="47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1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개발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Center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정면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측면의 도면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DCDB10-FEF3-4060-8CD3-6DFAF38C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3663" y="2073836"/>
            <a:ext cx="4348890" cy="35254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3C5456-643A-4A96-9468-305DDE7FEFF3}"/>
              </a:ext>
            </a:extLst>
          </p:cNvPr>
          <p:cNvSpPr txBox="1"/>
          <p:nvPr/>
        </p:nvSpPr>
        <p:spPr>
          <a:xfrm>
            <a:off x="4767890" y="5641670"/>
            <a:ext cx="148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정면 사진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5F551-16FA-4F3F-A7BA-E19099E37596}"/>
              </a:ext>
            </a:extLst>
          </p:cNvPr>
          <p:cNvSpPr txBox="1"/>
          <p:nvPr/>
        </p:nvSpPr>
        <p:spPr>
          <a:xfrm>
            <a:off x="10200150" y="5633884"/>
            <a:ext cx="148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측면 사진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95DEF8-649A-451A-A4C4-3F85C243A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23999" y="1882067"/>
            <a:ext cx="4348890" cy="38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8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개발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Center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내부 사진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6" name="그림 5" descr="실내이(가) 표시된 사진&#10;&#10;높은 신뢰도로 생성된 설명">
            <a:extLst>
              <a:ext uri="{FF2B5EF4-FFF2-40B4-BE49-F238E27FC236}">
                <a16:creationId xmlns:a16="http://schemas.microsoft.com/office/drawing/2014/main" id="{94F10BC0-7BCD-4BC7-937B-4A04BD9D6F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1477" y="2089463"/>
            <a:ext cx="4320459" cy="386520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8E9C9C-5A8B-4E8A-89D7-8ED169D2D78D}"/>
              </a:ext>
            </a:extLst>
          </p:cNvPr>
          <p:cNvCxnSpPr>
            <a:cxnSpLocks/>
          </p:cNvCxnSpPr>
          <p:nvPr/>
        </p:nvCxnSpPr>
        <p:spPr>
          <a:xfrm flipH="1">
            <a:off x="3329250" y="4128082"/>
            <a:ext cx="1304590" cy="48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5C40B7-41CE-4BE7-9425-A311F8DD1839}"/>
              </a:ext>
            </a:extLst>
          </p:cNvPr>
          <p:cNvSpPr txBox="1"/>
          <p:nvPr/>
        </p:nvSpPr>
        <p:spPr>
          <a:xfrm>
            <a:off x="306201" y="4022065"/>
            <a:ext cx="303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블루투스 음성 인식 기능</a:t>
            </a:r>
            <a:endParaRPr lang="en-US" altLang="ko-KR" dirty="0"/>
          </a:p>
          <a:p>
            <a:r>
              <a:rPr lang="ko-KR" altLang="en-US" dirty="0"/>
              <a:t>특정 장소</a:t>
            </a:r>
            <a:r>
              <a:rPr lang="en-US" altLang="ko-KR" dirty="0"/>
              <a:t>, </a:t>
            </a:r>
            <a:r>
              <a:rPr lang="ko-KR" altLang="en-US" dirty="0"/>
              <a:t>전체 평균 값 호출</a:t>
            </a:r>
            <a:endParaRPr lang="en-US" altLang="ko-KR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7666FB-60C2-48CC-8493-00EB2439A6D3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2155687" cy="109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96AC3B-8E88-4707-B775-79572F91836E}"/>
              </a:ext>
            </a:extLst>
          </p:cNvPr>
          <p:cNvCxnSpPr>
            <a:cxnSpLocks/>
          </p:cNvCxnSpPr>
          <p:nvPr/>
        </p:nvCxnSpPr>
        <p:spPr>
          <a:xfrm flipV="1">
            <a:off x="5995147" y="4064006"/>
            <a:ext cx="2217530" cy="574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06A526-56E3-4BEE-86C0-8054B7F8CAE9}"/>
              </a:ext>
            </a:extLst>
          </p:cNvPr>
          <p:cNvSpPr txBox="1"/>
          <p:nvPr/>
        </p:nvSpPr>
        <p:spPr>
          <a:xfrm>
            <a:off x="8198487" y="3344460"/>
            <a:ext cx="221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위쪽 </a:t>
            </a:r>
            <a:r>
              <a:rPr lang="en-US" altLang="ko-KR" dirty="0"/>
              <a:t>LED : PICTURE</a:t>
            </a:r>
          </a:p>
          <a:p>
            <a:endParaRPr lang="en-US" altLang="ko-KR" dirty="0"/>
          </a:p>
          <a:p>
            <a:r>
              <a:rPr lang="ko-KR" altLang="en-US" dirty="0"/>
              <a:t>아래쪽 </a:t>
            </a:r>
            <a:r>
              <a:rPr lang="en-US" altLang="ko-KR" dirty="0"/>
              <a:t>LED : TEXT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FCB74-4BA8-48A3-BCEB-D946433EE672}"/>
              </a:ext>
            </a:extLst>
          </p:cNvPr>
          <p:cNvSpPr txBox="1"/>
          <p:nvPr/>
        </p:nvSpPr>
        <p:spPr>
          <a:xfrm>
            <a:off x="8212677" y="1833478"/>
            <a:ext cx="2448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Very good!</a:t>
            </a:r>
          </a:p>
          <a:p>
            <a:r>
              <a:rPr lang="en-US" altLang="ko-KR" dirty="0"/>
              <a:t>Good (PICTURE)</a:t>
            </a:r>
          </a:p>
          <a:p>
            <a:r>
              <a:rPr lang="en-US" altLang="ko-KR" dirty="0"/>
              <a:t>Bad (PICTURE)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Very Dangerous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D233F-4ACD-440F-9F84-95E1A96171DA}"/>
              </a:ext>
            </a:extLst>
          </p:cNvPr>
          <p:cNvSpPr txBox="1"/>
          <p:nvPr/>
        </p:nvSpPr>
        <p:spPr>
          <a:xfrm>
            <a:off x="8229217" y="4176613"/>
            <a:ext cx="42141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1700" dirty="0"/>
              <a:t>DUST : </a:t>
            </a:r>
            <a:r>
              <a:rPr lang="ko-KR" altLang="en-US" sz="1700" dirty="0"/>
              <a:t>선택 장소 미세먼지 값</a:t>
            </a:r>
            <a:r>
              <a:rPr lang="en-US" altLang="ko-KR" sz="1700" dirty="0"/>
              <a:t> OR </a:t>
            </a:r>
            <a:r>
              <a:rPr lang="ko-KR" altLang="en-US" sz="1700" dirty="0"/>
              <a:t>평균 값</a:t>
            </a:r>
            <a:endParaRPr lang="en-US" altLang="ko-KR" sz="1700" dirty="0"/>
          </a:p>
          <a:p>
            <a:r>
              <a:rPr lang="en-US" altLang="ko-KR" sz="1700" dirty="0"/>
              <a:t>TEMP:  </a:t>
            </a:r>
            <a:r>
              <a:rPr lang="ko-KR" altLang="en-US" sz="1700" dirty="0"/>
              <a:t>선택 장소 온도 값 </a:t>
            </a:r>
            <a:r>
              <a:rPr lang="en-US" altLang="ko-KR" sz="1700" dirty="0"/>
              <a:t>OR </a:t>
            </a:r>
            <a:r>
              <a:rPr lang="ko-KR" altLang="en-US" sz="1700" dirty="0"/>
              <a:t>평균 값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102558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ko-KR" altLang="en-US" dirty="0">
                <a:latin typeface="+mn-ea"/>
              </a:rPr>
              <a:t> 개요 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개발하고자 하는 제품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공기청정기 및 중앙 통제용 백엽상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제품의 기능 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공기청정기는 기본적인 공기청정기 기능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단계를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LED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로 표현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값이 높으면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쿨러를 돌려 값을 낮추는 기능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 +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측정한 데이터를 클라우드로 보내주는 기능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중앙 통제용 백엽상은 클라우드에 저장된 미세먼지 데이터들의 평균을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LCD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에 나타내어주고 사용자들이 확인할 수 있게 하는 역할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(Bluetooth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음성 인식 기능을 이용하여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평균 또는 원하는 장소의 데이터들을 모니터링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 </a:t>
            </a: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2080613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6.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개발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Center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Cloud 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E9463-B9DA-43D9-8B69-B527C540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9" y="1522822"/>
            <a:ext cx="8375091" cy="4839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0B624-1EF3-4EB8-8C91-6F8788D26775}"/>
              </a:ext>
            </a:extLst>
          </p:cNvPr>
          <p:cNvSpPr txBox="1"/>
          <p:nvPr/>
        </p:nvSpPr>
        <p:spPr>
          <a:xfrm>
            <a:off x="8820467" y="5209996"/>
            <a:ext cx="3371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Dust and temp AVERAGE VALUE </a:t>
            </a:r>
          </a:p>
          <a:p>
            <a:r>
              <a:rPr lang="en-US" altLang="ko-KR" dirty="0"/>
              <a:t>CODE</a:t>
            </a:r>
          </a:p>
          <a:p>
            <a:endParaRPr lang="en-US" altLang="ko-KR" dirty="0"/>
          </a:p>
          <a:p>
            <a:r>
              <a:rPr lang="en-US" altLang="ko-KR" dirty="0"/>
              <a:t>DELAY : 5 minutes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875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 Cleaner Sketch Code</a:t>
            </a:r>
          </a:p>
          <a:p>
            <a:pPr marL="0" indent="0">
              <a:buNone/>
            </a:pPr>
            <a:r>
              <a:rPr lang="en-US" altLang="ko-KR" dirty="0"/>
              <a:t>#include &lt;ESP8266WiFi.h&gt;       // ESP8266WiFi.h library</a:t>
            </a:r>
          </a:p>
          <a:p>
            <a:pPr marL="0" indent="0">
              <a:buNone/>
            </a:pPr>
            <a:r>
              <a:rPr lang="en-US" altLang="ko-KR" dirty="0"/>
              <a:t>#include &lt;</a:t>
            </a:r>
            <a:r>
              <a:rPr lang="en-US" altLang="ko-KR" dirty="0" err="1"/>
              <a:t>SoftwareSerial.h</a:t>
            </a:r>
            <a:r>
              <a:rPr lang="en-US" altLang="ko-KR" dirty="0"/>
              <a:t>&gt; // </a:t>
            </a:r>
            <a:r>
              <a:rPr lang="en-US" altLang="ko-KR" dirty="0" err="1"/>
              <a:t>SoftwareSerial</a:t>
            </a:r>
            <a:r>
              <a:rPr lang="en-US" altLang="ko-KR" dirty="0"/>
              <a:t> library (</a:t>
            </a:r>
            <a:r>
              <a:rPr lang="ko-KR" altLang="en-US" dirty="0"/>
              <a:t>사용 안함</a:t>
            </a:r>
            <a:r>
              <a:rPr lang="en-US" altLang="ko-KR" dirty="0"/>
              <a:t>) </a:t>
            </a:r>
          </a:p>
          <a:p>
            <a:pPr marL="0" indent="0">
              <a:buNone/>
            </a:pPr>
            <a:r>
              <a:rPr lang="en-US" altLang="ko-KR" dirty="0"/>
              <a:t>#include &lt;dht11.h&gt;           </a:t>
            </a:r>
          </a:p>
          <a:p>
            <a:pPr marL="0" indent="0">
              <a:buNone/>
            </a:pPr>
            <a:r>
              <a:rPr lang="en-US" altLang="ko-KR" dirty="0"/>
              <a:t>#define DHT11PIN  // D1 PIN NUMBER : 3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dht11 </a:t>
            </a:r>
            <a:r>
              <a:rPr lang="en-US" altLang="ko-KR" dirty="0" err="1"/>
              <a:t>DHT11</a:t>
            </a:r>
            <a:r>
              <a:rPr lang="en-US" altLang="ko-KR" dirty="0"/>
              <a:t>; // DHT 11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Unsigned char  </a:t>
            </a:r>
            <a:r>
              <a:rPr lang="en-US" altLang="ko-KR" dirty="0" err="1"/>
              <a:t>pms</a:t>
            </a:r>
            <a:r>
              <a:rPr lang="en-US" altLang="ko-KR" dirty="0"/>
              <a:t>[32]; // 32</a:t>
            </a:r>
            <a:r>
              <a:rPr lang="ko-KR" altLang="en-US" dirty="0"/>
              <a:t>바이트 값을 넣기 위해 사용 </a:t>
            </a:r>
            <a:r>
              <a:rPr lang="en-US" altLang="ko-KR" dirty="0"/>
              <a:t>, pms7003</a:t>
            </a:r>
            <a:r>
              <a:rPr lang="ko-KR" altLang="en-US" dirty="0"/>
              <a:t>은 </a:t>
            </a:r>
            <a:r>
              <a:rPr lang="en-US" altLang="ko-KR" dirty="0"/>
              <a:t>32</a:t>
            </a:r>
            <a:r>
              <a:rPr lang="ko-KR" altLang="en-US" dirty="0"/>
              <a:t>바이트 값을 받아온다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//WIFI </a:t>
            </a:r>
            <a:r>
              <a:rPr lang="ko-KR" altLang="en-US" dirty="0"/>
              <a:t>통신을 위한 접속 단계</a:t>
            </a:r>
          </a:p>
          <a:p>
            <a:pPr marL="0" indent="0">
              <a:buNone/>
            </a:pPr>
            <a:r>
              <a:rPr lang="en-US" altLang="ko-KR" dirty="0"/>
              <a:t>const char* </a:t>
            </a:r>
            <a:r>
              <a:rPr lang="en-US" altLang="ko-KR" dirty="0" err="1"/>
              <a:t>ssid</a:t>
            </a:r>
            <a:r>
              <a:rPr lang="en-US" altLang="ko-KR" dirty="0"/>
              <a:t>     = "iptime1304";  // </a:t>
            </a:r>
            <a:r>
              <a:rPr lang="ko-KR" altLang="en-US" dirty="0"/>
              <a:t>공유기 </a:t>
            </a:r>
            <a:r>
              <a:rPr lang="en-US" altLang="ko-KR" dirty="0"/>
              <a:t>ID      </a:t>
            </a:r>
          </a:p>
          <a:p>
            <a:pPr marL="0" indent="0">
              <a:buNone/>
            </a:pPr>
            <a:r>
              <a:rPr lang="en-US" altLang="ko-KR" dirty="0"/>
              <a:t>const char* password = “---</a:t>
            </a:r>
            <a:r>
              <a:rPr lang="ko-KR" altLang="en-US" dirty="0"/>
              <a:t>비밀번호 </a:t>
            </a:r>
            <a:r>
              <a:rPr lang="en-US" altLang="ko-KR"/>
              <a:t>---"; </a:t>
            </a:r>
            <a:r>
              <a:rPr lang="en-US" altLang="ko-KR" dirty="0"/>
              <a:t>// PASSWORD</a:t>
            </a:r>
          </a:p>
          <a:p>
            <a:pPr marL="0" indent="0">
              <a:buNone/>
            </a:pPr>
            <a:r>
              <a:rPr lang="en-US" altLang="ko-KR" dirty="0"/>
              <a:t>const char* host = "api.thingspeak.com"; // </a:t>
            </a:r>
            <a:r>
              <a:rPr lang="en-US" altLang="ko-KR" dirty="0" err="1"/>
              <a:t>Thingspeak</a:t>
            </a:r>
            <a:r>
              <a:rPr lang="en-US" altLang="ko-KR" dirty="0"/>
              <a:t> address</a:t>
            </a:r>
          </a:p>
          <a:p>
            <a:pPr marL="0" indent="0">
              <a:buNone/>
            </a:pPr>
            <a:r>
              <a:rPr lang="en-US" altLang="ko-KR" dirty="0"/>
              <a:t>const char* </a:t>
            </a:r>
            <a:r>
              <a:rPr lang="en-US" altLang="ko-KR" dirty="0" err="1"/>
              <a:t>writeAPIKey</a:t>
            </a:r>
            <a:r>
              <a:rPr lang="en-US" altLang="ko-KR" dirty="0"/>
              <a:t> = "3H5GBLY4DZZ6DNEE"; // Private key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36296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 Cleaner Sketch Code</a:t>
            </a:r>
          </a:p>
          <a:p>
            <a:pPr marL="0" indent="0">
              <a:buNone/>
            </a:pPr>
            <a:r>
              <a:rPr lang="en-US" altLang="ko-KR" dirty="0"/>
              <a:t>int cooler = 2;  // NOT USED</a:t>
            </a:r>
          </a:p>
          <a:p>
            <a:pPr marL="0" indent="0">
              <a:buNone/>
            </a:pPr>
            <a:r>
              <a:rPr lang="en-US" altLang="ko-KR" dirty="0"/>
              <a:t>int Relay = 16;  // D1 PIN NUMBER : 2</a:t>
            </a:r>
          </a:p>
          <a:p>
            <a:pPr marL="0" indent="0">
              <a:buNone/>
            </a:pPr>
            <a:r>
              <a:rPr lang="en-US" altLang="ko-KR" dirty="0"/>
              <a:t>int PM10 = 0;</a:t>
            </a:r>
          </a:p>
          <a:p>
            <a:pPr marL="0" indent="0">
              <a:buNone/>
            </a:pPr>
            <a:r>
              <a:rPr lang="en-US" altLang="ko-KR" dirty="0"/>
              <a:t>int led1 = 14;  //B  // D1 PIN NUMBER : 5</a:t>
            </a:r>
          </a:p>
          <a:p>
            <a:pPr marL="0" indent="0">
              <a:buNone/>
            </a:pPr>
            <a:r>
              <a:rPr lang="en-US" altLang="ko-KR" dirty="0"/>
              <a:t>int led2 = 12;  //G  // D1 PIN NUMBER : 6</a:t>
            </a:r>
          </a:p>
          <a:p>
            <a:pPr marL="0" indent="0">
              <a:buNone/>
            </a:pPr>
            <a:r>
              <a:rPr lang="en-US" altLang="ko-KR" dirty="0"/>
              <a:t>int led3 = 13;  //R // D1 PIN NUMBER : 7</a:t>
            </a:r>
          </a:p>
          <a:p>
            <a:pPr marL="0" indent="0">
              <a:buNone/>
            </a:pPr>
            <a:r>
              <a:rPr lang="en-US" altLang="ko-KR" dirty="0"/>
              <a:t>int check = 100;</a:t>
            </a:r>
          </a:p>
          <a:p>
            <a:pPr marL="0" indent="0">
              <a:buNone/>
            </a:pPr>
            <a:r>
              <a:rPr lang="en-US" altLang="ko-KR" dirty="0"/>
              <a:t>int ex[1];</a:t>
            </a:r>
          </a:p>
          <a:p>
            <a:pPr marL="0" indent="0">
              <a:buNone/>
            </a:pPr>
            <a:r>
              <a:rPr lang="en-US" altLang="ko-KR" dirty="0"/>
              <a:t>void setup() {   </a:t>
            </a:r>
          </a:p>
          <a:p>
            <a:pPr marL="0" indent="0">
              <a:buNone/>
            </a:pPr>
            <a:r>
              <a:rPr lang="en-US" altLang="ko-KR" dirty="0"/>
              <a:t>  // normal Setting</a:t>
            </a:r>
          </a:p>
          <a:p>
            <a:pPr marL="0" indent="0">
              <a:buNone/>
            </a:pPr>
            <a:r>
              <a:rPr lang="en-US" altLang="ko-KR" dirty="0"/>
              <a:t>  // </a:t>
            </a:r>
            <a:r>
              <a:rPr lang="ko-KR" altLang="en-US" dirty="0"/>
              <a:t>기본 셋팅입니다</a:t>
            </a:r>
            <a:r>
              <a:rPr lang="en-US" altLang="ko-KR" dirty="0"/>
              <a:t>. </a:t>
            </a:r>
            <a:r>
              <a:rPr lang="en-US" altLang="ko-KR" dirty="0" err="1"/>
              <a:t>digitalWrite</a:t>
            </a:r>
            <a:r>
              <a:rPr lang="ko-KR" altLang="en-US" dirty="0"/>
              <a:t>를 많이 사용하였고 초기 단계입니다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Serial.begin</a:t>
            </a:r>
            <a:r>
              <a:rPr lang="en-US" altLang="ko-KR" dirty="0"/>
              <a:t>(9600);     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pinMode</a:t>
            </a:r>
            <a:r>
              <a:rPr lang="en-US" altLang="ko-KR" dirty="0"/>
              <a:t>(cooler, OUTPUT); 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pinMode</a:t>
            </a:r>
            <a:r>
              <a:rPr lang="en-US" altLang="ko-KR" dirty="0"/>
              <a:t>(Relay, OUTPUT);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67504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 Cleaner Sketch Code</a:t>
            </a:r>
          </a:p>
          <a:p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pinMode</a:t>
            </a:r>
            <a:r>
              <a:rPr lang="en-US" altLang="ko-KR" dirty="0"/>
              <a:t>(led1, OUTPUT);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pinMode</a:t>
            </a:r>
            <a:r>
              <a:rPr lang="en-US" altLang="ko-KR" dirty="0"/>
              <a:t>(led2, OUTPUT);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pinMode</a:t>
            </a:r>
            <a:r>
              <a:rPr lang="en-US" altLang="ko-KR" dirty="0"/>
              <a:t>(led3, OUTPUT);</a:t>
            </a:r>
          </a:p>
          <a:p>
            <a:pPr marL="0" indent="0">
              <a:buNone/>
            </a:pPr>
            <a:r>
              <a:rPr lang="en-US" altLang="ko-KR" dirty="0"/>
              <a:t>  //  Connect to </a:t>
            </a:r>
            <a:r>
              <a:rPr lang="en-US" altLang="ko-KR" dirty="0" err="1"/>
              <a:t>WiFi</a:t>
            </a:r>
            <a:r>
              <a:rPr lang="en-US" altLang="ko-KR" dirty="0"/>
              <a:t> network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WiFi.begin</a:t>
            </a:r>
            <a:r>
              <a:rPr lang="en-US" altLang="ko-KR" dirty="0"/>
              <a:t>(</a:t>
            </a:r>
            <a:r>
              <a:rPr lang="en-US" altLang="ko-KR" dirty="0" err="1"/>
              <a:t>ssid</a:t>
            </a:r>
            <a:r>
              <a:rPr lang="en-US" altLang="ko-KR" dirty="0"/>
              <a:t>, password); // </a:t>
            </a:r>
            <a:r>
              <a:rPr lang="en-US" altLang="ko-KR" dirty="0" err="1"/>
              <a:t>Wifi</a:t>
            </a:r>
            <a:r>
              <a:rPr lang="ko-KR" altLang="en-US" dirty="0" err="1"/>
              <a:t>를</a:t>
            </a:r>
            <a:r>
              <a:rPr lang="ko-KR" altLang="en-US" dirty="0"/>
              <a:t> 시작하기 위해</a:t>
            </a:r>
            <a:r>
              <a:rPr lang="en-US" altLang="ko-KR" dirty="0"/>
              <a:t>, id</a:t>
            </a:r>
            <a:r>
              <a:rPr lang="ko-KR" altLang="en-US" dirty="0"/>
              <a:t>와 비밀번호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digitalWrite</a:t>
            </a:r>
            <a:r>
              <a:rPr lang="en-US" altLang="ko-KR" dirty="0"/>
              <a:t>(led1, LOW);  // </a:t>
            </a:r>
            <a:r>
              <a:rPr lang="ko-KR" altLang="en-US" dirty="0"/>
              <a:t>초기에는 </a:t>
            </a:r>
            <a:r>
              <a:rPr lang="en-US" altLang="ko-KR" dirty="0"/>
              <a:t>LED</a:t>
            </a:r>
            <a:r>
              <a:rPr lang="ko-KR" altLang="en-US" dirty="0"/>
              <a:t>를 점등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digitalWrite</a:t>
            </a:r>
            <a:r>
              <a:rPr lang="en-US" altLang="ko-KR" dirty="0"/>
              <a:t>(led2, LOW);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digitalWrite</a:t>
            </a:r>
            <a:r>
              <a:rPr lang="en-US" altLang="ko-KR" dirty="0"/>
              <a:t>(led3, LOW);</a:t>
            </a:r>
          </a:p>
          <a:p>
            <a:pPr marL="0" indent="0">
              <a:buNone/>
            </a:pPr>
            <a:r>
              <a:rPr lang="en-US" altLang="ko-KR" dirty="0"/>
              <a:t>  while (</a:t>
            </a:r>
            <a:r>
              <a:rPr lang="en-US" altLang="ko-KR" dirty="0" err="1"/>
              <a:t>WiFi.status</a:t>
            </a:r>
            <a:r>
              <a:rPr lang="en-US" altLang="ko-KR" dirty="0"/>
              <a:t>() != WL_CONNECTED) {  // </a:t>
            </a:r>
            <a:r>
              <a:rPr lang="ko-KR" altLang="en-US" dirty="0"/>
              <a:t>연결 상태 여부를 파악합니다</a:t>
            </a:r>
            <a:r>
              <a:rPr lang="en-US" altLang="ko-KR" dirty="0"/>
              <a:t>. 0.5 </a:t>
            </a:r>
            <a:r>
              <a:rPr lang="ko-KR" altLang="en-US" dirty="0"/>
              <a:t>간에 센싱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delay(500);</a:t>
            </a:r>
          </a:p>
          <a:p>
            <a:pPr marL="0" indent="0">
              <a:buNone/>
            </a:pPr>
            <a:r>
              <a:rPr lang="en-US" altLang="ko-KR" dirty="0"/>
              <a:t>  }</a:t>
            </a:r>
          </a:p>
          <a:p>
            <a:pPr marL="0" indent="0">
              <a:buNone/>
            </a:pPr>
            <a:r>
              <a:rPr lang="en-US" altLang="ko-KR" dirty="0"/>
              <a:t>} // SETUP</a:t>
            </a:r>
            <a:r>
              <a:rPr lang="ko-KR" altLang="en-US" dirty="0"/>
              <a:t> 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4058033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 Cleaner Sketch Code</a:t>
            </a:r>
          </a:p>
          <a:p>
            <a:pPr marL="0" indent="0">
              <a:buNone/>
            </a:pPr>
            <a:r>
              <a:rPr lang="en-US" altLang="ko-KR" dirty="0"/>
              <a:t>void loop() {</a:t>
            </a:r>
          </a:p>
          <a:p>
            <a:pPr marL="0" indent="0">
              <a:buNone/>
            </a:pPr>
            <a:r>
              <a:rPr lang="en-US" altLang="ko-KR" dirty="0"/>
              <a:t>  int </a:t>
            </a:r>
            <a:r>
              <a:rPr lang="en-US" altLang="ko-KR" dirty="0" err="1"/>
              <a:t>chk</a:t>
            </a:r>
            <a:r>
              <a:rPr lang="en-US" altLang="ko-KR" dirty="0"/>
              <a:t> = DHT11.read(DHT11PIN);  // </a:t>
            </a:r>
            <a:r>
              <a:rPr lang="en-US" altLang="ko-KR" dirty="0" err="1"/>
              <a:t>ckh</a:t>
            </a:r>
            <a:r>
              <a:rPr lang="en-US" altLang="ko-KR" dirty="0"/>
              <a:t> </a:t>
            </a:r>
            <a:r>
              <a:rPr lang="ko-KR" altLang="en-US" dirty="0"/>
              <a:t>변수 선언입니다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if (</a:t>
            </a:r>
            <a:r>
              <a:rPr lang="en-US" altLang="ko-KR" dirty="0" err="1"/>
              <a:t>Serial.available</a:t>
            </a:r>
            <a:r>
              <a:rPr lang="en-US" altLang="ko-KR" dirty="0"/>
              <a:t>() &gt;= 32) {    // </a:t>
            </a:r>
            <a:r>
              <a:rPr lang="ko-KR" altLang="en-US" dirty="0"/>
              <a:t>들어온 값이 </a:t>
            </a:r>
            <a:r>
              <a:rPr lang="en-US" altLang="ko-KR" dirty="0"/>
              <a:t>32 </a:t>
            </a:r>
            <a:r>
              <a:rPr lang="en-US" altLang="ko-KR" dirty="0" err="1"/>
              <a:t>btye</a:t>
            </a:r>
            <a:r>
              <a:rPr lang="en-US" altLang="ko-KR" dirty="0"/>
              <a:t> </a:t>
            </a:r>
            <a:r>
              <a:rPr lang="ko-KR" altLang="en-US" dirty="0"/>
              <a:t>값이 들어오면 사용합니다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for (int j = 0; j &lt; 32 ; </a:t>
            </a:r>
            <a:r>
              <a:rPr lang="en-US" altLang="ko-KR" dirty="0" err="1"/>
              <a:t>j++</a:t>
            </a:r>
            <a:r>
              <a:rPr lang="en-US" altLang="ko-KR" dirty="0"/>
              <a:t>) {    // </a:t>
            </a:r>
            <a:r>
              <a:rPr lang="en-US" altLang="ko-KR" dirty="0" err="1"/>
              <a:t>pms</a:t>
            </a:r>
            <a:r>
              <a:rPr lang="en-US" altLang="ko-KR" dirty="0"/>
              <a:t> </a:t>
            </a:r>
            <a:r>
              <a:rPr lang="ko-KR" altLang="en-US" dirty="0"/>
              <a:t>에 값들을 입력한다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en-US" altLang="ko-KR" dirty="0" err="1"/>
              <a:t>pms</a:t>
            </a:r>
            <a:r>
              <a:rPr lang="en-US" altLang="ko-KR" dirty="0"/>
              <a:t>[j] = </a:t>
            </a:r>
            <a:r>
              <a:rPr lang="en-US" altLang="ko-KR" dirty="0" err="1"/>
              <a:t>Serial.read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    }</a:t>
            </a:r>
          </a:p>
          <a:p>
            <a:pPr marL="0" indent="0">
              <a:buNone/>
            </a:pPr>
            <a:r>
              <a:rPr lang="en-US" altLang="ko-KR" dirty="0"/>
              <a:t>    // </a:t>
            </a:r>
            <a:r>
              <a:rPr lang="ko-KR" altLang="en-US" dirty="0"/>
              <a:t>저희가 사용하는 </a:t>
            </a:r>
            <a:r>
              <a:rPr lang="en-US" altLang="ko-KR" dirty="0"/>
              <a:t>PM_10 </a:t>
            </a:r>
            <a:r>
              <a:rPr lang="ko-KR" altLang="en-US" dirty="0"/>
              <a:t>값은 </a:t>
            </a:r>
            <a:r>
              <a:rPr lang="en-US" altLang="ko-KR" dirty="0"/>
              <a:t>15 16 </a:t>
            </a:r>
            <a:r>
              <a:rPr lang="ko-KR" altLang="en-US" dirty="0"/>
              <a:t>번째 </a:t>
            </a:r>
            <a:r>
              <a:rPr lang="en-US" altLang="ko-KR" dirty="0"/>
              <a:t>! </a:t>
            </a:r>
            <a:r>
              <a:rPr lang="ko-KR" altLang="en-US" dirty="0"/>
              <a:t>기본 </a:t>
            </a:r>
            <a:r>
              <a:rPr lang="en-US" altLang="ko-KR" dirty="0"/>
              <a:t>PMS7003 </a:t>
            </a:r>
            <a:r>
              <a:rPr lang="ko-KR" altLang="en-US" dirty="0"/>
              <a:t>책자 확인하시면 </a:t>
            </a:r>
            <a:r>
              <a:rPr lang="en-US" altLang="ko-KR" dirty="0"/>
              <a:t>32</a:t>
            </a:r>
            <a:r>
              <a:rPr lang="ko-KR" altLang="en-US" dirty="0"/>
              <a:t>바이트에 무엇이 들어가는지 </a:t>
            </a:r>
            <a:r>
              <a:rPr lang="ko-KR" altLang="en-US" dirty="0" err="1"/>
              <a:t>다나와있으실겁니다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if (</a:t>
            </a:r>
            <a:r>
              <a:rPr lang="en-US" altLang="ko-KR" dirty="0" err="1"/>
              <a:t>pms</a:t>
            </a:r>
            <a:r>
              <a:rPr lang="en-US" altLang="ko-KR" dirty="0"/>
              <a:t>[0] == 0x42) {   // </a:t>
            </a:r>
            <a:r>
              <a:rPr lang="ko-KR" altLang="en-US" dirty="0"/>
              <a:t>오류 검출</a:t>
            </a:r>
            <a:r>
              <a:rPr lang="en-US" altLang="ko-KR" dirty="0"/>
              <a:t>, </a:t>
            </a:r>
            <a:r>
              <a:rPr lang="ko-KR" altLang="en-US" dirty="0"/>
              <a:t>첫 값이 </a:t>
            </a:r>
            <a:r>
              <a:rPr lang="en-US" altLang="ko-KR" dirty="0"/>
              <a:t>0x42 </a:t>
            </a:r>
            <a:r>
              <a:rPr lang="ko-KR" altLang="en-US" dirty="0"/>
              <a:t>라면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PM10 = (</a:t>
            </a:r>
            <a:r>
              <a:rPr lang="en-US" altLang="ko-KR" dirty="0" err="1"/>
              <a:t>pms</a:t>
            </a:r>
            <a:r>
              <a:rPr lang="en-US" altLang="ko-KR" dirty="0"/>
              <a:t>[14] &lt;&lt; 8)  | </a:t>
            </a:r>
            <a:r>
              <a:rPr lang="en-US" altLang="ko-KR" dirty="0" err="1"/>
              <a:t>pms</a:t>
            </a:r>
            <a:r>
              <a:rPr lang="en-US" altLang="ko-KR" dirty="0"/>
              <a:t>[15]; // Shift </a:t>
            </a:r>
            <a:r>
              <a:rPr lang="ko-KR" altLang="en-US" dirty="0"/>
              <a:t>연산으로 </a:t>
            </a:r>
            <a:r>
              <a:rPr lang="en-US" altLang="ko-KR" dirty="0"/>
              <a:t>15</a:t>
            </a:r>
            <a:r>
              <a:rPr lang="ko-KR" altLang="en-US" dirty="0"/>
              <a:t>번째 값이 왼쪽으로 </a:t>
            </a:r>
            <a:r>
              <a:rPr lang="en-US" altLang="ko-KR" dirty="0"/>
              <a:t>8</a:t>
            </a:r>
            <a:r>
              <a:rPr lang="ko-KR" altLang="en-US" dirty="0" err="1"/>
              <a:t>칸이동</a:t>
            </a:r>
            <a:r>
              <a:rPr lang="ko-KR" altLang="en-US" dirty="0"/>
              <a:t> </a:t>
            </a:r>
          </a:p>
          <a:p>
            <a:pPr marL="0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// PM_10 </a:t>
            </a:r>
            <a:r>
              <a:rPr lang="ko-KR" altLang="en-US" dirty="0"/>
              <a:t>값은 </a:t>
            </a:r>
            <a:r>
              <a:rPr lang="en-US" altLang="ko-KR" dirty="0"/>
              <a:t>15</a:t>
            </a:r>
            <a:r>
              <a:rPr lang="ko-KR" altLang="en-US" dirty="0"/>
              <a:t>번째와 </a:t>
            </a:r>
            <a:r>
              <a:rPr lang="en-US" altLang="ko-KR" dirty="0"/>
              <a:t>16</a:t>
            </a:r>
            <a:r>
              <a:rPr lang="ko-KR" altLang="en-US" dirty="0"/>
              <a:t>번째로 들어옵니다</a:t>
            </a:r>
            <a:r>
              <a:rPr lang="en-US" altLang="ko-KR" dirty="0"/>
              <a:t>. 15 16 </a:t>
            </a:r>
            <a:r>
              <a:rPr lang="ko-KR" altLang="en-US" dirty="0"/>
              <a:t>형태를 만들기 위해서 </a:t>
            </a:r>
            <a:r>
              <a:rPr lang="en-US" altLang="ko-KR" dirty="0"/>
              <a:t>8</a:t>
            </a:r>
            <a:r>
              <a:rPr lang="ko-KR" altLang="en-US" dirty="0"/>
              <a:t>번 </a:t>
            </a:r>
            <a:r>
              <a:rPr lang="ko-KR" altLang="en-US" dirty="0" err="1"/>
              <a:t>쉬프트연산</a:t>
            </a:r>
            <a:r>
              <a:rPr lang="ko-KR" altLang="en-US" dirty="0"/>
              <a:t> </a:t>
            </a:r>
            <a:r>
              <a:rPr lang="ko-KR" altLang="en-US" dirty="0" err="1"/>
              <a:t>해준겁니다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delay(5000);</a:t>
            </a:r>
          </a:p>
          <a:p>
            <a:pPr marL="0" indent="0">
              <a:buNone/>
            </a:pPr>
            <a:r>
              <a:rPr lang="en-US" altLang="ko-KR" dirty="0"/>
              <a:t>    }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1308101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 Cleaner Sketch Code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en-US" altLang="ko-KR" dirty="0"/>
              <a:t>else {                  // </a:t>
            </a:r>
            <a:r>
              <a:rPr lang="ko-KR" altLang="en-US" dirty="0"/>
              <a:t>오류 검출 </a:t>
            </a:r>
            <a:r>
              <a:rPr lang="en-US" altLang="ko-KR" dirty="0"/>
              <a:t>, </a:t>
            </a:r>
            <a:r>
              <a:rPr lang="ko-KR" altLang="en-US" dirty="0"/>
              <a:t>처음 들어오는 값이 </a:t>
            </a:r>
            <a:r>
              <a:rPr lang="en-US" altLang="ko-KR" dirty="0"/>
              <a:t>0x42</a:t>
            </a:r>
            <a:r>
              <a:rPr lang="ko-KR" altLang="en-US" dirty="0"/>
              <a:t>가 아니면</a:t>
            </a:r>
            <a:r>
              <a:rPr lang="en-US" altLang="ko-KR" dirty="0"/>
              <a:t>, error</a:t>
            </a:r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en-US" altLang="ko-KR" dirty="0" err="1"/>
              <a:t>Serial.println</a:t>
            </a:r>
            <a:r>
              <a:rPr lang="en-US" altLang="ko-KR" dirty="0"/>
              <a:t>("error");</a:t>
            </a:r>
          </a:p>
          <a:p>
            <a:pPr marL="0" indent="0">
              <a:buNone/>
            </a:pPr>
            <a:r>
              <a:rPr lang="en-US" altLang="ko-KR" dirty="0"/>
              <a:t>    }</a:t>
            </a:r>
          </a:p>
          <a:p>
            <a:pPr marL="0" indent="0">
              <a:buNone/>
            </a:pPr>
            <a:r>
              <a:rPr lang="en-US" altLang="ko-KR" dirty="0"/>
              <a:t>  }</a:t>
            </a:r>
          </a:p>
          <a:p>
            <a:pPr marL="0" indent="0">
              <a:buNone/>
            </a:pPr>
            <a:r>
              <a:rPr lang="en-US" altLang="ko-KR" dirty="0"/>
              <a:t>  while (</a:t>
            </a:r>
            <a:r>
              <a:rPr lang="en-US" altLang="ko-KR" dirty="0" err="1"/>
              <a:t>Serial.available</a:t>
            </a:r>
            <a:r>
              <a:rPr lang="en-US" altLang="ko-KR" dirty="0"/>
              <a:t>())  //D1</a:t>
            </a:r>
            <a:r>
              <a:rPr lang="ko-KR" altLang="en-US" dirty="0"/>
              <a:t>의 </a:t>
            </a:r>
            <a:r>
              <a:rPr lang="ko-KR" altLang="en-US" dirty="0" err="1"/>
              <a:t>스택에러</a:t>
            </a:r>
            <a:r>
              <a:rPr lang="ko-KR" altLang="en-US" dirty="0"/>
              <a:t> 방지용으로 만들었습니다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{                            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Serial.read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  }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Serial.println</a:t>
            </a:r>
            <a:r>
              <a:rPr lang="en-US" altLang="ko-KR" dirty="0"/>
              <a:t>("PM10 =");  // PM 10 </a:t>
            </a:r>
            <a:r>
              <a:rPr lang="ko-KR" altLang="en-US" dirty="0" err="1"/>
              <a:t>값출력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 err="1"/>
              <a:t>Serial.println</a:t>
            </a:r>
            <a:r>
              <a:rPr lang="en-US" altLang="ko-KR" dirty="0"/>
              <a:t>(PM10);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Serial.println</a:t>
            </a:r>
            <a:r>
              <a:rPr lang="en-US" altLang="ko-KR" dirty="0"/>
              <a:t>("-----------");</a:t>
            </a:r>
          </a:p>
          <a:p>
            <a:pPr marL="0" indent="0">
              <a:buNone/>
            </a:pPr>
            <a:r>
              <a:rPr lang="en-US" altLang="ko-KR" dirty="0"/>
              <a:t> int dust1 = 30;   // </a:t>
            </a:r>
            <a:r>
              <a:rPr lang="ko-KR" altLang="en-US" dirty="0"/>
              <a:t>임의의 값 보내기 </a:t>
            </a:r>
            <a:r>
              <a:rPr lang="en-US" altLang="ko-KR" dirty="0"/>
              <a:t>105</a:t>
            </a:r>
            <a:r>
              <a:rPr lang="ko-KR" altLang="en-US" dirty="0"/>
              <a:t>호 </a:t>
            </a:r>
            <a:r>
              <a:rPr lang="en-US" altLang="ko-KR" dirty="0"/>
              <a:t>dust </a:t>
            </a:r>
          </a:p>
          <a:p>
            <a:pPr marL="0" indent="0">
              <a:buNone/>
            </a:pPr>
            <a:r>
              <a:rPr lang="en-US" altLang="ko-KR" dirty="0"/>
              <a:t>  int temp1 = 25;   // </a:t>
            </a:r>
            <a:r>
              <a:rPr lang="ko-KR" altLang="en-US" dirty="0"/>
              <a:t>임의의 값 보내기 </a:t>
            </a:r>
            <a:r>
              <a:rPr lang="en-US" altLang="ko-KR" dirty="0"/>
              <a:t>105</a:t>
            </a:r>
            <a:r>
              <a:rPr lang="ko-KR" altLang="en-US" dirty="0"/>
              <a:t>호 </a:t>
            </a:r>
            <a:r>
              <a:rPr lang="en-US" altLang="ko-KR" dirty="0"/>
              <a:t>temp</a:t>
            </a:r>
          </a:p>
          <a:p>
            <a:pPr marL="0" indent="0">
              <a:buNone/>
            </a:pPr>
            <a:r>
              <a:rPr lang="en-US" altLang="ko-KR" dirty="0"/>
              <a:t>  // make TCP connections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WiFiClient</a:t>
            </a:r>
            <a:r>
              <a:rPr lang="en-US" altLang="ko-KR" dirty="0"/>
              <a:t> client; // </a:t>
            </a:r>
            <a:r>
              <a:rPr lang="en-US" altLang="ko-KR" dirty="0" err="1"/>
              <a:t>wificlient</a:t>
            </a:r>
            <a:r>
              <a:rPr lang="en-US" altLang="ko-KR" dirty="0"/>
              <a:t> </a:t>
            </a:r>
            <a:r>
              <a:rPr lang="ko-KR" altLang="en-US" dirty="0"/>
              <a:t> 변수 명시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286617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 Cleaner Sketch Code</a:t>
            </a:r>
          </a:p>
          <a:p>
            <a:pPr marL="0" indent="0">
              <a:buNone/>
            </a:pPr>
            <a:r>
              <a:rPr lang="en-US" altLang="ko-KR" dirty="0"/>
              <a:t> const int </a:t>
            </a:r>
            <a:r>
              <a:rPr lang="en-US" altLang="ko-KR" dirty="0" err="1"/>
              <a:t>httpPort</a:t>
            </a:r>
            <a:r>
              <a:rPr lang="en-US" altLang="ko-KR" dirty="0"/>
              <a:t> = 80;  // </a:t>
            </a:r>
            <a:r>
              <a:rPr lang="ko-KR" altLang="en-US" dirty="0"/>
              <a:t>포트 </a:t>
            </a:r>
            <a:r>
              <a:rPr lang="en-US" altLang="ko-KR" dirty="0"/>
              <a:t>80  http </a:t>
            </a:r>
            <a:r>
              <a:rPr lang="ko-KR" altLang="en-US" dirty="0" err="1"/>
              <a:t>일겁니다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if (!</a:t>
            </a:r>
            <a:r>
              <a:rPr lang="en-US" altLang="ko-KR" dirty="0" err="1"/>
              <a:t>client.connect</a:t>
            </a:r>
            <a:r>
              <a:rPr lang="en-US" altLang="ko-KR" dirty="0"/>
              <a:t>(host, </a:t>
            </a:r>
            <a:r>
              <a:rPr lang="en-US" altLang="ko-KR" dirty="0" err="1"/>
              <a:t>httpPort</a:t>
            </a:r>
            <a:r>
              <a:rPr lang="en-US" altLang="ko-KR" dirty="0"/>
              <a:t>)) {</a:t>
            </a:r>
          </a:p>
          <a:p>
            <a:pPr marL="0" indent="0">
              <a:buNone/>
            </a:pPr>
            <a:r>
              <a:rPr lang="en-US" altLang="ko-KR" dirty="0"/>
              <a:t>    return;</a:t>
            </a:r>
          </a:p>
          <a:p>
            <a:pPr marL="0" indent="0">
              <a:buNone/>
            </a:pPr>
            <a:r>
              <a:rPr lang="en-US" altLang="ko-KR" dirty="0"/>
              <a:t>  }</a:t>
            </a:r>
          </a:p>
          <a:p>
            <a:pPr marL="0" indent="0">
              <a:buNone/>
            </a:pPr>
            <a:r>
              <a:rPr lang="en-US" altLang="ko-KR" dirty="0"/>
              <a:t>  String </a:t>
            </a:r>
            <a:r>
              <a:rPr lang="en-US" altLang="ko-KR" dirty="0" err="1"/>
              <a:t>url</a:t>
            </a:r>
            <a:r>
              <a:rPr lang="en-US" altLang="ko-KR" dirty="0"/>
              <a:t> = "/</a:t>
            </a:r>
            <a:r>
              <a:rPr lang="en-US" altLang="ko-KR" dirty="0" err="1"/>
              <a:t>update?key</a:t>
            </a:r>
            <a:r>
              <a:rPr lang="en-US" altLang="ko-KR" dirty="0"/>
              <a:t>=";  // </a:t>
            </a:r>
            <a:r>
              <a:rPr lang="ko-KR" altLang="en-US" dirty="0"/>
              <a:t>일반적으로 저희가 사용하는 </a:t>
            </a:r>
            <a:r>
              <a:rPr lang="en-US" altLang="ko-KR" dirty="0" err="1"/>
              <a:t>Thingspeak</a:t>
            </a:r>
            <a:r>
              <a:rPr lang="ko-KR" altLang="en-US" dirty="0"/>
              <a:t>는 필드가 나뉘어져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url</a:t>
            </a:r>
            <a:r>
              <a:rPr lang="en-US" altLang="ko-KR" dirty="0"/>
              <a:t> += </a:t>
            </a:r>
            <a:r>
              <a:rPr lang="en-US" altLang="ko-KR" dirty="0" err="1"/>
              <a:t>writeAPIKey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url</a:t>
            </a:r>
            <a:r>
              <a:rPr lang="en-US" altLang="ko-KR" dirty="0"/>
              <a:t> += "&amp;field1=";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url</a:t>
            </a:r>
            <a:r>
              <a:rPr lang="en-US" altLang="ko-KR" dirty="0"/>
              <a:t> += String(dust1);   // field1 </a:t>
            </a:r>
            <a:r>
              <a:rPr lang="ko-KR" altLang="en-US" dirty="0"/>
              <a:t>에는 임의의 </a:t>
            </a:r>
            <a:r>
              <a:rPr lang="en-US" altLang="ko-KR" dirty="0"/>
              <a:t>105</a:t>
            </a:r>
            <a:r>
              <a:rPr lang="ko-KR" altLang="en-US" dirty="0"/>
              <a:t>호 미세먼지 값    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 err="1"/>
              <a:t>url</a:t>
            </a:r>
            <a:r>
              <a:rPr lang="en-US" altLang="ko-KR" dirty="0"/>
              <a:t> += "&amp;field2=";      // field2 </a:t>
            </a:r>
            <a:r>
              <a:rPr lang="ko-KR" altLang="en-US" dirty="0"/>
              <a:t>에는 임의의 </a:t>
            </a:r>
            <a:r>
              <a:rPr lang="en-US" altLang="ko-KR" dirty="0"/>
              <a:t>105</a:t>
            </a:r>
            <a:r>
              <a:rPr lang="ko-KR" altLang="en-US" dirty="0"/>
              <a:t>호 온도 값 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 err="1"/>
              <a:t>url</a:t>
            </a:r>
            <a:r>
              <a:rPr lang="en-US" altLang="ko-KR" dirty="0"/>
              <a:t> += String(temp1);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 += "&amp;field3=";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url</a:t>
            </a:r>
            <a:r>
              <a:rPr lang="en-US" altLang="ko-KR" dirty="0"/>
              <a:t> += String(PM10); // field3 </a:t>
            </a:r>
            <a:r>
              <a:rPr lang="ko-KR" altLang="en-US" dirty="0"/>
              <a:t>에는 측정된 </a:t>
            </a:r>
            <a:r>
              <a:rPr lang="en-US" altLang="ko-KR" dirty="0"/>
              <a:t>107</a:t>
            </a:r>
            <a:r>
              <a:rPr lang="ko-KR" altLang="en-US" dirty="0"/>
              <a:t>호 미세먼지 값 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 err="1"/>
              <a:t>url</a:t>
            </a:r>
            <a:r>
              <a:rPr lang="en-US" altLang="ko-KR" dirty="0"/>
              <a:t> += "&amp;field4=";     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url</a:t>
            </a:r>
            <a:r>
              <a:rPr lang="en-US" altLang="ko-KR" dirty="0"/>
              <a:t> += String(DHT11.temperature); // field4 </a:t>
            </a:r>
            <a:r>
              <a:rPr lang="ko-KR" altLang="en-US" dirty="0"/>
              <a:t>에는 측정된 </a:t>
            </a:r>
            <a:r>
              <a:rPr lang="en-US" altLang="ko-KR" dirty="0"/>
              <a:t>107</a:t>
            </a:r>
            <a:r>
              <a:rPr lang="ko-KR" altLang="en-US" dirty="0"/>
              <a:t>호 온도 값 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 err="1"/>
              <a:t>url</a:t>
            </a:r>
            <a:r>
              <a:rPr lang="en-US" altLang="ko-KR" dirty="0"/>
              <a:t> += "\r\n";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1454004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759452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Air Cleaner Sketch Code</a:t>
            </a:r>
          </a:p>
          <a:p>
            <a:pPr marL="0" indent="0">
              <a:buNone/>
            </a:pPr>
            <a:r>
              <a:rPr lang="en-US" altLang="ko-KR" dirty="0"/>
              <a:t> // Request to the server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client.print</a:t>
            </a:r>
            <a:r>
              <a:rPr lang="en-US" altLang="ko-KR" dirty="0"/>
              <a:t>(String("GET ") + </a:t>
            </a:r>
            <a:r>
              <a:rPr lang="en-US" altLang="ko-KR" dirty="0" err="1"/>
              <a:t>url</a:t>
            </a:r>
            <a:r>
              <a:rPr lang="en-US" altLang="ko-KR" dirty="0"/>
              <a:t> + " HTTP/1.1\r\n" +  // Client </a:t>
            </a:r>
            <a:r>
              <a:rPr lang="ko-KR" altLang="en-US" dirty="0"/>
              <a:t>연결 방식입니다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               "Host: " + host + "\r\n" +</a:t>
            </a:r>
          </a:p>
          <a:p>
            <a:pPr marL="0" indent="0">
              <a:buNone/>
            </a:pPr>
            <a:r>
              <a:rPr lang="en-US" altLang="ko-KR" dirty="0"/>
              <a:t>               "Connection: close\r\n\r\n");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if (PM10 &gt; 80) // </a:t>
            </a:r>
            <a:r>
              <a:rPr lang="ko-KR" altLang="en-US" dirty="0"/>
              <a:t>나쁨 상태입니다</a:t>
            </a:r>
            <a:r>
              <a:rPr lang="en-US" altLang="ko-KR" dirty="0"/>
              <a:t>. 150 </a:t>
            </a:r>
            <a:r>
              <a:rPr lang="ko-KR" altLang="en-US" dirty="0"/>
              <a:t>부터는 매우 </a:t>
            </a:r>
            <a:r>
              <a:rPr lang="ko-KR" altLang="en-US" dirty="0" err="1"/>
              <a:t>안좋은</a:t>
            </a:r>
            <a:r>
              <a:rPr lang="ko-KR" altLang="en-US" dirty="0"/>
              <a:t> 상태입니다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{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(led1, LOW);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(led2, LOW);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(led3, HIGH);// LED </a:t>
            </a:r>
            <a:r>
              <a:rPr lang="ko-KR" altLang="en-US" dirty="0"/>
              <a:t>색 </a:t>
            </a:r>
            <a:r>
              <a:rPr lang="en-US" altLang="ko-KR" dirty="0"/>
              <a:t>RED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(Relay, HIGH); // Cooler </a:t>
            </a:r>
            <a:r>
              <a:rPr lang="ko-KR" altLang="en-US" dirty="0"/>
              <a:t>작동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}</a:t>
            </a:r>
          </a:p>
          <a:p>
            <a:pPr marL="0" indent="0">
              <a:buNone/>
            </a:pPr>
            <a:r>
              <a:rPr lang="en-US" altLang="ko-KR" dirty="0"/>
              <a:t>  else if (PM10 &gt; 30)  //</a:t>
            </a:r>
            <a:r>
              <a:rPr lang="ko-KR" altLang="en-US" dirty="0"/>
              <a:t>보통 단계입니다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{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(led1, LOW);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(led2, HIGH); // LED </a:t>
            </a:r>
            <a:r>
              <a:rPr lang="ko-KR" altLang="en-US" dirty="0"/>
              <a:t>색 </a:t>
            </a:r>
            <a:r>
              <a:rPr lang="en-US" altLang="ko-KR" dirty="0"/>
              <a:t>GREEN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(led3, LOW);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digitalWrite</a:t>
            </a:r>
            <a:r>
              <a:rPr lang="en-US" altLang="ko-KR" dirty="0"/>
              <a:t>(Relay, HIGH); // Cooler </a:t>
            </a:r>
            <a:r>
              <a:rPr lang="ko-KR" altLang="en-US" dirty="0"/>
              <a:t>작동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236853-3607-4D06-A5B2-A44D4CAF15FE}"/>
              </a:ext>
            </a:extLst>
          </p:cNvPr>
          <p:cNvSpPr/>
          <p:nvPr/>
        </p:nvSpPr>
        <p:spPr>
          <a:xfrm>
            <a:off x="5854700" y="1435099"/>
            <a:ext cx="5829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Serial.print</a:t>
            </a:r>
            <a:r>
              <a:rPr lang="ko-KR" altLang="en-US" dirty="0"/>
              <a:t>("</a:t>
            </a:r>
            <a:r>
              <a:rPr lang="ko-KR" altLang="en-US" dirty="0" err="1"/>
              <a:t>Temperature</a:t>
            </a:r>
            <a:r>
              <a:rPr lang="ko-KR" altLang="en-US" dirty="0"/>
              <a:t> (°C): ");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Serial.println</a:t>
            </a:r>
            <a:r>
              <a:rPr lang="ko-KR" altLang="en-US" dirty="0"/>
              <a:t>((</a:t>
            </a:r>
            <a:r>
              <a:rPr lang="ko-KR" altLang="en-US" dirty="0" err="1"/>
              <a:t>float</a:t>
            </a:r>
            <a:r>
              <a:rPr lang="ko-KR" altLang="en-US" dirty="0"/>
              <a:t>)DHT11.temperature, 2);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delay</a:t>
            </a:r>
            <a:r>
              <a:rPr lang="ko-KR" altLang="en-US" dirty="0"/>
              <a:t>(20000);</a:t>
            </a:r>
          </a:p>
          <a:p>
            <a:endParaRPr lang="ko-KR" altLang="en-US" dirty="0"/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0002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Center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Sketch Code</a:t>
            </a:r>
          </a:p>
          <a:p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8E232E-7CF7-44F0-9F5B-AB2E8A673DA4}"/>
              </a:ext>
            </a:extLst>
          </p:cNvPr>
          <p:cNvSpPr/>
          <p:nvPr/>
        </p:nvSpPr>
        <p:spPr>
          <a:xfrm>
            <a:off x="508000" y="1631160"/>
            <a:ext cx="5588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"</a:t>
            </a:r>
            <a:r>
              <a:rPr lang="ko-KR" altLang="en-US" dirty="0" err="1"/>
              <a:t>ThingSpeak.h</a:t>
            </a:r>
            <a:r>
              <a:rPr lang="ko-KR" altLang="en-US" dirty="0"/>
              <a:t>" //클라우드 연동 </a:t>
            </a:r>
            <a:r>
              <a:rPr lang="ko-KR" altLang="en-US" dirty="0" err="1"/>
              <a:t>include</a:t>
            </a:r>
            <a:endParaRPr lang="ko-KR" altLang="en-US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</a:t>
            </a:r>
            <a:r>
              <a:rPr lang="ko-KR" altLang="en-US" dirty="0" err="1"/>
              <a:t>Wire.h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&lt;LiquidCrystal_I2C.h&gt; //I2C LCD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"</a:t>
            </a:r>
            <a:r>
              <a:rPr lang="ko-KR" altLang="en-US" dirty="0" err="1"/>
              <a:t>image.h</a:t>
            </a:r>
            <a:r>
              <a:rPr lang="ko-KR" altLang="en-US" dirty="0"/>
              <a:t>" //</a:t>
            </a:r>
            <a:r>
              <a:rPr lang="ko-KR" altLang="en-US" dirty="0" err="1"/>
              <a:t>bmp이미지를</a:t>
            </a:r>
            <a:r>
              <a:rPr lang="ko-KR" altLang="en-US" dirty="0"/>
              <a:t> </a:t>
            </a:r>
            <a:r>
              <a:rPr lang="ko-KR" altLang="en-US" dirty="0" err="1"/>
              <a:t>image.h에</a:t>
            </a:r>
            <a:r>
              <a:rPr lang="ko-KR" altLang="en-US" dirty="0"/>
              <a:t> 배열로 </a:t>
            </a:r>
            <a:endParaRPr lang="en-US" altLang="ko-KR" dirty="0"/>
          </a:p>
          <a:p>
            <a:r>
              <a:rPr lang="ko-KR" altLang="en-US" dirty="0" err="1"/>
              <a:t>저장해놓고</a:t>
            </a:r>
            <a:r>
              <a:rPr lang="ko-KR" altLang="en-US" dirty="0"/>
              <a:t> </a:t>
            </a:r>
            <a:r>
              <a:rPr lang="ko-KR" altLang="en-US" dirty="0" err="1"/>
              <a:t>include함</a:t>
            </a:r>
            <a:endParaRPr lang="ko-KR" altLang="en-US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</a:t>
            </a:r>
            <a:r>
              <a:rPr lang="ko-KR" altLang="en-US" dirty="0" err="1"/>
              <a:t>Adafruit_GFX.h</a:t>
            </a:r>
            <a:r>
              <a:rPr lang="ko-KR" altLang="en-US" dirty="0"/>
              <a:t>&gt;    // 그래픽 라이브러리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&lt;Adafruit_ST7735.h&gt; // 이미지 불러오기 </a:t>
            </a:r>
            <a:endParaRPr lang="en-US" altLang="ko-KR" dirty="0"/>
          </a:p>
          <a:p>
            <a:r>
              <a:rPr lang="ko-KR" altLang="en-US" dirty="0"/>
              <a:t>위한 라이브러리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</a:t>
            </a:r>
            <a:r>
              <a:rPr lang="ko-KR" altLang="en-US" dirty="0" err="1"/>
              <a:t>SPI.h</a:t>
            </a:r>
            <a:r>
              <a:rPr lang="ko-KR" altLang="en-US" dirty="0"/>
              <a:t>&gt;</a:t>
            </a:r>
          </a:p>
          <a:p>
            <a:endParaRPr lang="ko-KR" altLang="en-US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define</a:t>
            </a:r>
            <a:r>
              <a:rPr lang="ko-KR" altLang="en-US" dirty="0"/>
              <a:t> TFT_CS     15</a:t>
            </a:r>
            <a:endParaRPr lang="en-US" altLang="ko-KR" dirty="0"/>
          </a:p>
          <a:p>
            <a:r>
              <a:rPr lang="ko-KR" altLang="en-US" dirty="0"/>
              <a:t> //</a:t>
            </a:r>
            <a:r>
              <a:rPr lang="ko-KR" altLang="en-US" dirty="0" err="1"/>
              <a:t>TFT방식</a:t>
            </a:r>
            <a:r>
              <a:rPr lang="ko-KR" altLang="en-US" dirty="0"/>
              <a:t> LCD 사용하기 위한 변수 선언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define</a:t>
            </a:r>
            <a:r>
              <a:rPr lang="ko-KR" altLang="en-US" dirty="0"/>
              <a:t> TFT_RST    2 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define</a:t>
            </a:r>
            <a:r>
              <a:rPr lang="ko-KR" altLang="en-US" dirty="0"/>
              <a:t> TFT_DC     0</a:t>
            </a:r>
            <a:endParaRPr lang="en-US" altLang="ko-KR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defined</a:t>
            </a:r>
            <a:r>
              <a:rPr lang="ko-KR" altLang="en-US" dirty="0"/>
              <a:t>(ARDUINO_AVR_YUN)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"</a:t>
            </a:r>
            <a:r>
              <a:rPr lang="ko-KR" altLang="en-US" dirty="0" err="1"/>
              <a:t>YunClient.h</a:t>
            </a:r>
            <a:r>
              <a:rPr lang="ko-KR" altLang="en-US" dirty="0"/>
              <a:t>"</a:t>
            </a:r>
          </a:p>
          <a:p>
            <a:r>
              <a:rPr lang="ko-KR" altLang="en-US" dirty="0" err="1"/>
              <a:t>YunClient</a:t>
            </a:r>
            <a:r>
              <a:rPr lang="ko-KR" altLang="en-US" dirty="0"/>
              <a:t> </a:t>
            </a:r>
            <a:r>
              <a:rPr lang="ko-KR" altLang="en-US" dirty="0" err="1"/>
              <a:t>client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else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54B84A-3F8D-48D4-9A43-D5431A8874DD}"/>
              </a:ext>
            </a:extLst>
          </p:cNvPr>
          <p:cNvSpPr/>
          <p:nvPr/>
        </p:nvSpPr>
        <p:spPr>
          <a:xfrm>
            <a:off x="5711687" y="1448985"/>
            <a:ext cx="64803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#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defined</a:t>
            </a:r>
            <a:r>
              <a:rPr lang="ko-KR" altLang="en-US" dirty="0"/>
              <a:t>(USE_WIFI101_SHIELD) || </a:t>
            </a:r>
            <a:r>
              <a:rPr lang="ko-KR" altLang="en-US" dirty="0" err="1"/>
              <a:t>defined</a:t>
            </a:r>
            <a:r>
              <a:rPr lang="ko-KR" altLang="en-US" dirty="0"/>
              <a:t>(ARDUINO_SAMD_MKR1000) || </a:t>
            </a:r>
            <a:r>
              <a:rPr lang="ko-KR" altLang="en-US" dirty="0" err="1"/>
              <a:t>defined</a:t>
            </a:r>
            <a:r>
              <a:rPr lang="ko-KR" altLang="en-US" dirty="0"/>
              <a:t>(ARDUINO_ARCH_ESP8266) || </a:t>
            </a:r>
            <a:r>
              <a:rPr lang="ko-KR" altLang="en-US" dirty="0" err="1"/>
              <a:t>defined</a:t>
            </a:r>
            <a:r>
              <a:rPr lang="ko-KR" altLang="en-US" dirty="0"/>
              <a:t>(ARDUINO_ARCH_ESP32)</a:t>
            </a:r>
          </a:p>
          <a:p>
            <a:r>
              <a:rPr lang="ko-KR" altLang="en-US" dirty="0"/>
              <a:t>// </a:t>
            </a:r>
            <a:r>
              <a:rPr lang="ko-KR" altLang="en-US" dirty="0" err="1"/>
              <a:t>Use</a:t>
            </a:r>
            <a:r>
              <a:rPr lang="ko-KR" altLang="en-US" dirty="0"/>
              <a:t> </a:t>
            </a:r>
            <a:r>
              <a:rPr lang="ko-KR" altLang="en-US" dirty="0" err="1"/>
              <a:t>WiFi</a:t>
            </a:r>
            <a:endParaRPr lang="ko-KR" altLang="en-US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ifdef</a:t>
            </a:r>
            <a:r>
              <a:rPr lang="ko-KR" altLang="en-US" dirty="0"/>
              <a:t> ARDUINO_ARCH_ESP8266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&lt;ESP8266WiFi.h&gt;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elif</a:t>
            </a:r>
            <a:r>
              <a:rPr lang="en-US" altLang="ko-KR" dirty="0"/>
              <a:t> defined(ARDUINO_ARCH_ESP32)</a:t>
            </a:r>
          </a:p>
          <a:p>
            <a:r>
              <a:rPr lang="en-US" altLang="ko-KR" dirty="0"/>
              <a:t>#include &lt;</a:t>
            </a:r>
            <a:r>
              <a:rPr lang="en-US" altLang="ko-KR" dirty="0" err="1"/>
              <a:t>WiFi.h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#else</a:t>
            </a:r>
          </a:p>
          <a:p>
            <a:r>
              <a:rPr lang="en-US" altLang="ko-KR" dirty="0"/>
              <a:t>#include &lt;</a:t>
            </a:r>
            <a:r>
              <a:rPr lang="en-US" altLang="ko-KR" dirty="0" err="1"/>
              <a:t>SPI.h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#include &lt;WiFi101.h&gt;</a:t>
            </a:r>
          </a:p>
          <a:p>
            <a:r>
              <a:rPr lang="en-US" altLang="ko-KR" dirty="0"/>
              <a:t>#endif</a:t>
            </a:r>
          </a:p>
          <a:p>
            <a:r>
              <a:rPr lang="en-US" altLang="ko-KR" dirty="0"/>
              <a:t>char *</a:t>
            </a:r>
            <a:r>
              <a:rPr lang="en-US" altLang="ko-KR" dirty="0" err="1"/>
              <a:t>ssid</a:t>
            </a:r>
            <a:r>
              <a:rPr lang="en-US" altLang="ko-KR" dirty="0"/>
              <a:t> = "AndroidHotspot2750";    //  </a:t>
            </a:r>
            <a:r>
              <a:rPr lang="ko-KR" altLang="en-US" dirty="0"/>
              <a:t>사용하고자 하는 와이파이 이름</a:t>
            </a:r>
          </a:p>
          <a:p>
            <a:r>
              <a:rPr lang="en-US" altLang="ko-KR" dirty="0"/>
              <a:t>char *pass = “---</a:t>
            </a:r>
            <a:r>
              <a:rPr lang="ko-KR" altLang="en-US" dirty="0"/>
              <a:t>비밀번호 입력</a:t>
            </a:r>
            <a:r>
              <a:rPr lang="en-US" altLang="ko-KR" dirty="0"/>
              <a:t>---";   // </a:t>
            </a:r>
            <a:r>
              <a:rPr lang="ko-KR" altLang="en-US" dirty="0"/>
              <a:t>와이파이 비밀번호 이름</a:t>
            </a:r>
          </a:p>
        </p:txBody>
      </p:sp>
    </p:spTree>
    <p:extLst>
      <p:ext uri="{BB962C8B-B14F-4D97-AF65-F5344CB8AC3E}">
        <p14:creationId xmlns:p14="http://schemas.microsoft.com/office/powerpoint/2010/main" val="3668645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Center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Sketch Code</a:t>
            </a:r>
          </a:p>
          <a:p>
            <a:endParaRPr lang="en-US" altLang="ko-KR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193B62-C76D-4D64-86CC-568172A1DB5C}"/>
              </a:ext>
            </a:extLst>
          </p:cNvPr>
          <p:cNvSpPr/>
          <p:nvPr/>
        </p:nvSpPr>
        <p:spPr>
          <a:xfrm>
            <a:off x="508000" y="1589503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status</a:t>
            </a:r>
            <a:r>
              <a:rPr lang="ko-KR" altLang="en-US" dirty="0"/>
              <a:t> = WL_IDLE_STATUS;</a:t>
            </a:r>
          </a:p>
          <a:p>
            <a:r>
              <a:rPr lang="ko-KR" altLang="en-US" dirty="0" err="1"/>
              <a:t>WiFiClient</a:t>
            </a:r>
            <a:r>
              <a:rPr lang="ko-KR" altLang="en-US" dirty="0"/>
              <a:t>  </a:t>
            </a:r>
            <a:r>
              <a:rPr lang="ko-KR" altLang="en-US" dirty="0" err="1"/>
              <a:t>client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elif</a:t>
            </a:r>
            <a:r>
              <a:rPr lang="ko-KR" altLang="en-US" dirty="0"/>
              <a:t> </a:t>
            </a:r>
            <a:r>
              <a:rPr lang="ko-KR" altLang="en-US" dirty="0" err="1"/>
              <a:t>defined</a:t>
            </a:r>
            <a:r>
              <a:rPr lang="ko-KR" altLang="en-US" dirty="0"/>
              <a:t>(USE_ETHERNET_SHIELD)</a:t>
            </a:r>
          </a:p>
          <a:p>
            <a:r>
              <a:rPr lang="ko-KR" altLang="en-US" dirty="0"/>
              <a:t>// </a:t>
            </a:r>
            <a:r>
              <a:rPr lang="ko-KR" altLang="en-US" dirty="0" err="1"/>
              <a:t>Use</a:t>
            </a:r>
            <a:r>
              <a:rPr lang="ko-KR" altLang="en-US" dirty="0"/>
              <a:t> </a:t>
            </a:r>
            <a:r>
              <a:rPr lang="ko-KR" altLang="en-US" dirty="0" err="1"/>
              <a:t>wired</a:t>
            </a:r>
            <a:r>
              <a:rPr lang="ko-KR" altLang="en-US" dirty="0"/>
              <a:t> </a:t>
            </a:r>
            <a:r>
              <a:rPr lang="ko-KR" altLang="en-US" dirty="0" err="1"/>
              <a:t>ethernet</a:t>
            </a:r>
            <a:r>
              <a:rPr lang="ko-KR" altLang="en-US" dirty="0"/>
              <a:t> </a:t>
            </a:r>
            <a:r>
              <a:rPr lang="ko-KR" altLang="en-US" dirty="0" err="1"/>
              <a:t>shield</a:t>
            </a:r>
            <a:endParaRPr lang="ko-KR" altLang="en-US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</a:t>
            </a:r>
            <a:r>
              <a:rPr lang="ko-KR" altLang="en-US" dirty="0" err="1"/>
              <a:t>SPI.h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include</a:t>
            </a:r>
            <a:r>
              <a:rPr lang="ko-KR" altLang="en-US" dirty="0"/>
              <a:t> &lt;</a:t>
            </a:r>
            <a:r>
              <a:rPr lang="ko-KR" altLang="en-US" dirty="0" err="1"/>
              <a:t>Ethernet.h</a:t>
            </a:r>
            <a:r>
              <a:rPr lang="ko-KR" altLang="en-US" dirty="0"/>
              <a:t>&gt;</a:t>
            </a:r>
          </a:p>
          <a:p>
            <a:r>
              <a:rPr lang="ko-KR" altLang="en-US" dirty="0" err="1"/>
              <a:t>byte</a:t>
            </a:r>
            <a:r>
              <a:rPr lang="ko-KR" altLang="en-US" dirty="0"/>
              <a:t> </a:t>
            </a:r>
            <a:r>
              <a:rPr lang="ko-KR" altLang="en-US" dirty="0" err="1"/>
              <a:t>mac</a:t>
            </a:r>
            <a:r>
              <a:rPr lang="ko-KR" altLang="en-US" dirty="0"/>
              <a:t>[] = { 0xDE, 0xAD, 0xBE, 0xEF, 0xFE, 0xED};</a:t>
            </a:r>
          </a:p>
          <a:p>
            <a:r>
              <a:rPr lang="ko-KR" altLang="en-US" dirty="0" err="1"/>
              <a:t>EthernetClient</a:t>
            </a:r>
            <a:r>
              <a:rPr lang="ko-KR" altLang="en-US" dirty="0"/>
              <a:t> </a:t>
            </a:r>
            <a:r>
              <a:rPr lang="ko-KR" altLang="en-US" dirty="0" err="1"/>
              <a:t>client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endif</a:t>
            </a:r>
            <a:endParaRPr lang="ko-KR" altLang="en-US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endif</a:t>
            </a:r>
            <a:endParaRPr lang="ko-KR" altLang="en-US" dirty="0"/>
          </a:p>
          <a:p>
            <a:r>
              <a:rPr lang="ko-KR" altLang="en-US" dirty="0" err="1"/>
              <a:t>unsigned</a:t>
            </a:r>
            <a:r>
              <a:rPr lang="ko-KR" altLang="en-US" dirty="0"/>
              <a:t> </a:t>
            </a:r>
            <a:r>
              <a:rPr lang="ko-KR" altLang="en-US" dirty="0" err="1"/>
              <a:t>long</a:t>
            </a:r>
            <a:r>
              <a:rPr lang="ko-KR" altLang="en-US" dirty="0"/>
              <a:t> </a:t>
            </a:r>
            <a:r>
              <a:rPr lang="ko-KR" altLang="en-US" dirty="0" err="1"/>
              <a:t>myChannelNumber</a:t>
            </a:r>
            <a:r>
              <a:rPr lang="ko-KR" altLang="en-US" dirty="0"/>
              <a:t> = 499591;</a:t>
            </a:r>
            <a:endParaRPr lang="en-US" altLang="ko-KR" dirty="0"/>
          </a:p>
          <a:p>
            <a:r>
              <a:rPr lang="ko-KR" altLang="en-US" dirty="0"/>
              <a:t> //</a:t>
            </a:r>
            <a:r>
              <a:rPr lang="ko-KR" altLang="en-US" dirty="0" err="1"/>
              <a:t>thigspeak</a:t>
            </a:r>
            <a:r>
              <a:rPr lang="ko-KR" altLang="en-US" dirty="0"/>
              <a:t> 채널 번호</a:t>
            </a:r>
          </a:p>
          <a:p>
            <a:r>
              <a:rPr lang="ko-KR" altLang="en-US" dirty="0" err="1"/>
              <a:t>unsigned</a:t>
            </a:r>
            <a:r>
              <a:rPr lang="ko-KR" altLang="en-US" dirty="0"/>
              <a:t> </a:t>
            </a:r>
            <a:r>
              <a:rPr lang="ko-KR" altLang="en-US" dirty="0" err="1"/>
              <a:t>long</a:t>
            </a:r>
            <a:r>
              <a:rPr lang="ko-KR" altLang="en-US" dirty="0"/>
              <a:t> </a:t>
            </a:r>
            <a:r>
              <a:rPr lang="ko-KR" altLang="en-US" dirty="0" err="1"/>
              <a:t>youChannelNumber</a:t>
            </a:r>
            <a:r>
              <a:rPr lang="ko-KR" altLang="en-US" dirty="0"/>
              <a:t> = 500008;</a:t>
            </a:r>
          </a:p>
          <a:p>
            <a:r>
              <a:rPr lang="ko-KR" altLang="en-US" dirty="0" err="1"/>
              <a:t>String</a:t>
            </a:r>
            <a:r>
              <a:rPr lang="ko-KR" altLang="en-US" dirty="0"/>
              <a:t> </a:t>
            </a:r>
            <a:r>
              <a:rPr lang="ko-KR" altLang="en-US" dirty="0" err="1"/>
              <a:t>voice</a:t>
            </a:r>
            <a:r>
              <a:rPr lang="ko-KR" altLang="en-US" dirty="0"/>
              <a:t> = "";</a:t>
            </a:r>
          </a:p>
          <a:p>
            <a:r>
              <a:rPr lang="ko-KR" altLang="en-US" dirty="0" err="1"/>
              <a:t>String</a:t>
            </a:r>
            <a:r>
              <a:rPr lang="ko-KR" altLang="en-US" dirty="0"/>
              <a:t> voice2;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9D3DF-71FA-4C2E-BD53-F9798BE0C765}"/>
              </a:ext>
            </a:extLst>
          </p:cNvPr>
          <p:cNvSpPr/>
          <p:nvPr/>
        </p:nvSpPr>
        <p:spPr>
          <a:xfrm>
            <a:off x="5499100" y="731202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LiquidCrystal_I2C </a:t>
            </a:r>
            <a:r>
              <a:rPr lang="ko-KR" altLang="en-US" dirty="0" err="1"/>
              <a:t>lcd</a:t>
            </a:r>
            <a:r>
              <a:rPr lang="ko-KR" altLang="en-US" dirty="0"/>
              <a:t>(0x3F, 16, 2); // 0x27 </a:t>
            </a:r>
            <a:r>
              <a:rPr lang="ko-KR" altLang="en-US" dirty="0" err="1"/>
              <a:t>or</a:t>
            </a:r>
            <a:r>
              <a:rPr lang="ko-KR" altLang="en-US" dirty="0"/>
              <a:t> 0x3F</a:t>
            </a:r>
          </a:p>
          <a:p>
            <a:r>
              <a:rPr lang="ko-KR" altLang="en-US" dirty="0"/>
              <a:t>Adafruit_ST7735 </a:t>
            </a:r>
            <a:r>
              <a:rPr lang="ko-KR" altLang="en-US" dirty="0" err="1"/>
              <a:t>tft</a:t>
            </a:r>
            <a:r>
              <a:rPr lang="ko-KR" altLang="en-US" dirty="0"/>
              <a:t> = Adafruit_ST7735(TFT_CS, TFT_DC, TFT_RST);</a:t>
            </a:r>
          </a:p>
          <a:p>
            <a:endParaRPr lang="ko-KR" altLang="en-US" dirty="0"/>
          </a:p>
          <a:p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setup</a:t>
            </a:r>
            <a:r>
              <a:rPr lang="ko-KR" altLang="en-US" dirty="0"/>
              <a:t>() {</a:t>
            </a:r>
          </a:p>
          <a:p>
            <a:endParaRPr lang="ko-KR" altLang="en-US" dirty="0"/>
          </a:p>
          <a:p>
            <a:r>
              <a:rPr lang="ko-KR" altLang="en-US" dirty="0"/>
              <a:t>  </a:t>
            </a:r>
            <a:r>
              <a:rPr lang="ko-KR" altLang="en-US" dirty="0" err="1"/>
              <a:t>Serial.begin</a:t>
            </a:r>
            <a:r>
              <a:rPr lang="ko-KR" altLang="en-US" dirty="0"/>
              <a:t>(9600);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delay</a:t>
            </a:r>
            <a:r>
              <a:rPr lang="ko-KR" altLang="en-US" dirty="0"/>
              <a:t>(100);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ifdef</a:t>
            </a:r>
            <a:r>
              <a:rPr lang="ko-KR" altLang="en-US" dirty="0"/>
              <a:t> ARDUINO_AVR_YUN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Bridge.begin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else</a:t>
            </a:r>
            <a:endParaRPr lang="ko-KR" altLang="en-US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defined</a:t>
            </a:r>
            <a:r>
              <a:rPr lang="ko-KR" altLang="en-US" dirty="0"/>
              <a:t>(ARDUINO_ARCH_ESP8266) || </a:t>
            </a:r>
            <a:r>
              <a:rPr lang="ko-KR" altLang="en-US" dirty="0" err="1"/>
              <a:t>defined</a:t>
            </a:r>
            <a:r>
              <a:rPr lang="ko-KR" altLang="en-US" dirty="0"/>
              <a:t>(USE_WIFI101_SHIELD) || </a:t>
            </a:r>
            <a:r>
              <a:rPr lang="ko-KR" altLang="en-US" dirty="0" err="1"/>
              <a:t>defined</a:t>
            </a:r>
            <a:r>
              <a:rPr lang="ko-KR" altLang="en-US" dirty="0"/>
              <a:t>(ARDUINO_SAMD_MKR1000) || </a:t>
            </a:r>
            <a:r>
              <a:rPr lang="ko-KR" altLang="en-US" dirty="0" err="1"/>
              <a:t>defined</a:t>
            </a:r>
            <a:r>
              <a:rPr lang="ko-KR" altLang="en-US" dirty="0"/>
              <a:t>(ARDUINO_ARCH_ESP32)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WiFi.begin</a:t>
            </a:r>
            <a:r>
              <a:rPr lang="ko-KR" altLang="en-US" dirty="0"/>
              <a:t>(</a:t>
            </a:r>
            <a:r>
              <a:rPr lang="ko-KR" altLang="en-US" dirty="0" err="1"/>
              <a:t>ssid</a:t>
            </a:r>
            <a:r>
              <a:rPr lang="ko-KR" altLang="en-US" dirty="0"/>
              <a:t>, </a:t>
            </a:r>
            <a:r>
              <a:rPr lang="ko-KR" altLang="en-US" dirty="0" err="1"/>
              <a:t>pass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else</a:t>
            </a:r>
            <a:endParaRPr lang="ko-KR" altLang="en-US" dirty="0"/>
          </a:p>
          <a:p>
            <a:r>
              <a:rPr lang="ko-KR" altLang="en-US" dirty="0"/>
              <a:t>  </a:t>
            </a:r>
            <a:r>
              <a:rPr lang="ko-KR" altLang="en-US" dirty="0" err="1"/>
              <a:t>Ethernet.begin</a:t>
            </a:r>
            <a:r>
              <a:rPr lang="ko-KR" altLang="en-US" dirty="0"/>
              <a:t>(</a:t>
            </a:r>
            <a:r>
              <a:rPr lang="ko-KR" altLang="en-US" dirty="0" err="1"/>
              <a:t>mac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endif</a:t>
            </a:r>
            <a:endParaRPr lang="ko-KR" altLang="en-US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endif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12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ko-KR" altLang="en-US" dirty="0">
                <a:latin typeface="+mn-ea"/>
              </a:rPr>
              <a:t> 개요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BC4FDA-0164-493F-AED5-461B588A4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2523" y="1544411"/>
            <a:ext cx="4209144" cy="4603752"/>
          </a:xfrm>
          <a:prstGeom prst="rect">
            <a:avLst/>
          </a:prstGeom>
        </p:spPr>
      </p:pic>
      <p:pic>
        <p:nvPicPr>
          <p:cNvPr id="11" name="그림 10" descr="케이스이(가) 표시된 사진&#10;&#10;높은 신뢰도로 생성된 설명">
            <a:extLst>
              <a:ext uri="{FF2B5EF4-FFF2-40B4-BE49-F238E27FC236}">
                <a16:creationId xmlns:a16="http://schemas.microsoft.com/office/drawing/2014/main" id="{D4ECFE1C-44F6-4585-BCF6-598CE7784F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21090" y="1633991"/>
            <a:ext cx="4209144" cy="4424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D7691-690A-4374-AC9F-2CFFD2998FC9}"/>
              </a:ext>
            </a:extLst>
          </p:cNvPr>
          <p:cNvSpPr txBox="1"/>
          <p:nvPr/>
        </p:nvSpPr>
        <p:spPr>
          <a:xfrm>
            <a:off x="955218" y="6046108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Center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to AC&amp; C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6B382-8D91-4F78-B62E-B8B71F8A13D5}"/>
              </a:ext>
            </a:extLst>
          </p:cNvPr>
          <p:cNvSpPr txBox="1"/>
          <p:nvPr/>
        </p:nvSpPr>
        <p:spPr>
          <a:xfrm>
            <a:off x="6319609" y="6088618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Air Cleaner to AC&amp; 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54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Center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Sketch Code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D138B8-5C44-459B-A6F7-95C6C7C9863B}"/>
              </a:ext>
            </a:extLst>
          </p:cNvPr>
          <p:cNvSpPr/>
          <p:nvPr/>
        </p:nvSpPr>
        <p:spPr>
          <a:xfrm>
            <a:off x="508000" y="1691560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 ThingSpeak.begin(client);</a:t>
            </a:r>
          </a:p>
          <a:p>
            <a:r>
              <a:rPr lang="ko-KR" altLang="en-US"/>
              <a:t>  lcd.init(); // initialize the lcd</a:t>
            </a:r>
          </a:p>
          <a:p>
            <a:r>
              <a:rPr lang="ko-KR" altLang="en-US"/>
              <a:t>  lcd.backlight();</a:t>
            </a:r>
          </a:p>
          <a:p>
            <a:r>
              <a:rPr lang="ko-KR" altLang="en-US"/>
              <a:t>  tft.initR(INITR_144GREENTAB);</a:t>
            </a:r>
          </a:p>
          <a:p>
            <a:r>
              <a:rPr lang="ko-KR" altLang="en-US"/>
              <a:t>  tft.setTextWrap(false);</a:t>
            </a:r>
          </a:p>
          <a:p>
            <a:r>
              <a:rPr lang="ko-KR" altLang="en-US"/>
              <a:t>  tft.fillScreen(ST7735_WHITE);</a:t>
            </a:r>
          </a:p>
          <a:p>
            <a:r>
              <a:rPr lang="ko-KR" altLang="en-US"/>
              <a:t>}</a:t>
            </a:r>
          </a:p>
          <a:p>
            <a:endParaRPr lang="ko-KR" altLang="en-US"/>
          </a:p>
          <a:p>
            <a:r>
              <a:rPr lang="ko-KR" altLang="en-US"/>
              <a:t>void loop() {</a:t>
            </a:r>
          </a:p>
          <a:p>
            <a:r>
              <a:rPr lang="ko-KR" altLang="en-US"/>
              <a:t>  String voice;</a:t>
            </a:r>
          </a:p>
          <a:p>
            <a:r>
              <a:rPr lang="ko-KR" altLang="en-US"/>
              <a:t>  char cmd;</a:t>
            </a:r>
          </a:p>
          <a:p>
            <a:r>
              <a:rPr lang="ko-KR" altLang="en-US"/>
              <a:t>  if (Serial.available()) { //블루투스 통신이 들어오면</a:t>
            </a:r>
          </a:p>
          <a:p>
            <a:r>
              <a:rPr lang="ko-KR" altLang="en-US"/>
              <a:t>    int num = Serial.available(); // 전체길이를 num에 저장한다</a:t>
            </a:r>
          </a:p>
          <a:p>
            <a:r>
              <a:rPr lang="ko-KR" altLang="en-US"/>
              <a:t>    for (int i = 0; i &lt; num; i++) {// 저장후 전체길이만큼 반복한다</a:t>
            </a:r>
          </a:p>
          <a:p>
            <a:r>
              <a:rPr lang="ko-KR" altLang="en-US"/>
              <a:t>      delay(10);</a:t>
            </a:r>
          </a:p>
          <a:p>
            <a:r>
              <a:rPr lang="ko-KR" altLang="en-US"/>
              <a:t>      cmd = (char)Serial.read(); //한바이트씩 cmd에 저장한다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C37B7E-62A7-45D8-9135-953DCB433333}"/>
              </a:ext>
            </a:extLst>
          </p:cNvPr>
          <p:cNvSpPr/>
          <p:nvPr/>
        </p:nvSpPr>
        <p:spPr>
          <a:xfrm>
            <a:off x="5892800" y="169156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cmd</a:t>
            </a:r>
            <a:r>
              <a:rPr lang="ko-KR" altLang="en-US" dirty="0"/>
              <a:t> == NULL)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break</a:t>
            </a:r>
            <a:r>
              <a:rPr lang="ko-KR" altLang="en-US" dirty="0"/>
              <a:t>; //</a:t>
            </a:r>
            <a:r>
              <a:rPr lang="ko-KR" altLang="en-US" dirty="0" err="1"/>
              <a:t>cmd값이</a:t>
            </a:r>
            <a:r>
              <a:rPr lang="ko-KR" altLang="en-US" dirty="0"/>
              <a:t> </a:t>
            </a:r>
            <a:r>
              <a:rPr lang="ko-KR" altLang="en-US" dirty="0" err="1"/>
              <a:t>NULL일경우</a:t>
            </a:r>
            <a:r>
              <a:rPr lang="ko-KR" altLang="en-US" dirty="0"/>
              <a:t> 루프문을 빠져나간다</a:t>
            </a:r>
          </a:p>
          <a:p>
            <a:r>
              <a:rPr lang="ko-KR" altLang="en-US" dirty="0"/>
              <a:t>      }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voice</a:t>
            </a:r>
            <a:r>
              <a:rPr lang="ko-KR" altLang="en-US" dirty="0"/>
              <a:t> += </a:t>
            </a:r>
            <a:r>
              <a:rPr lang="ko-KR" altLang="en-US" dirty="0" err="1"/>
              <a:t>cmd</a:t>
            </a:r>
            <a:r>
              <a:rPr lang="ko-KR" altLang="en-US" dirty="0"/>
              <a:t>; //</a:t>
            </a:r>
            <a:r>
              <a:rPr lang="ko-KR" altLang="en-US" dirty="0" err="1"/>
              <a:t>한글값은</a:t>
            </a:r>
            <a:r>
              <a:rPr lang="ko-KR" altLang="en-US" dirty="0"/>
              <a:t> 1바이트가 아니므로 </a:t>
            </a:r>
            <a:r>
              <a:rPr lang="ko-KR" altLang="en-US" dirty="0" err="1"/>
              <a:t>voice에</a:t>
            </a:r>
            <a:r>
              <a:rPr lang="ko-KR" altLang="en-US" dirty="0"/>
              <a:t> </a:t>
            </a:r>
            <a:r>
              <a:rPr lang="ko-KR" altLang="en-US" dirty="0" err="1"/>
              <a:t>cmd값을</a:t>
            </a:r>
            <a:r>
              <a:rPr lang="ko-KR" altLang="en-US" dirty="0"/>
              <a:t> 추가적으로 더한다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voice2 = </a:t>
            </a:r>
            <a:r>
              <a:rPr lang="ko-KR" altLang="en-US" dirty="0" err="1"/>
              <a:t>voice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}</a:t>
            </a:r>
          </a:p>
          <a:p>
            <a:endParaRPr lang="ko-KR" altLang="en-US" dirty="0"/>
          </a:p>
          <a:p>
            <a:r>
              <a:rPr lang="ko-KR" altLang="en-US" dirty="0"/>
              <a:t>  </a:t>
            </a:r>
            <a:r>
              <a:rPr lang="ko-KR" altLang="en-US" dirty="0" err="1"/>
              <a:t>Serial.print</a:t>
            </a:r>
            <a:r>
              <a:rPr lang="ko-KR" altLang="en-US" dirty="0"/>
              <a:t>(voice2);</a:t>
            </a:r>
          </a:p>
        </p:txBody>
      </p:sp>
    </p:spTree>
    <p:extLst>
      <p:ext uri="{BB962C8B-B14F-4D97-AF65-F5344CB8AC3E}">
        <p14:creationId xmlns:p14="http://schemas.microsoft.com/office/powerpoint/2010/main" val="3344358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Center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Sketch Code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3D01DD-971C-4824-9A92-0E91D7AC318E}"/>
              </a:ext>
            </a:extLst>
          </p:cNvPr>
          <p:cNvSpPr/>
          <p:nvPr/>
        </p:nvSpPr>
        <p:spPr>
          <a:xfrm>
            <a:off x="317500" y="1603445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 (voice2 == "105호") { //</a:t>
            </a:r>
            <a:r>
              <a:rPr lang="ko-KR" altLang="en-US" dirty="0" err="1"/>
              <a:t>스마트폰을통한</a:t>
            </a:r>
            <a:r>
              <a:rPr lang="ko-KR" altLang="en-US" dirty="0"/>
              <a:t> 음성인식이 105호 </a:t>
            </a:r>
            <a:r>
              <a:rPr lang="ko-KR" altLang="en-US" dirty="0" err="1"/>
              <a:t>일때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int</a:t>
            </a:r>
            <a:r>
              <a:rPr lang="ko-KR" altLang="en-US" dirty="0"/>
              <a:t> dust105 = </a:t>
            </a:r>
            <a:r>
              <a:rPr lang="ko-KR" altLang="en-US" dirty="0" err="1"/>
              <a:t>ThingSpeak.readFloatField</a:t>
            </a:r>
            <a:r>
              <a:rPr lang="ko-KR" altLang="en-US" dirty="0"/>
              <a:t>(</a:t>
            </a:r>
            <a:r>
              <a:rPr lang="ko-KR" altLang="en-US" dirty="0" err="1"/>
              <a:t>youChannelNumber</a:t>
            </a:r>
            <a:r>
              <a:rPr lang="ko-KR" altLang="en-US" dirty="0"/>
              <a:t>, 1); //</a:t>
            </a:r>
            <a:r>
              <a:rPr lang="ko-KR" altLang="en-US" dirty="0" err="1"/>
              <a:t>thigspeak</a:t>
            </a:r>
            <a:r>
              <a:rPr lang="ko-KR" altLang="en-US" dirty="0"/>
              <a:t> 자체 함수로서 채널의 첫번째 필드의 마지막 값을 읽어오는 역할을 한다.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int</a:t>
            </a:r>
            <a:r>
              <a:rPr lang="ko-KR" altLang="en-US" dirty="0"/>
              <a:t> temp105 = </a:t>
            </a:r>
            <a:r>
              <a:rPr lang="ko-KR" altLang="en-US" dirty="0" err="1"/>
              <a:t>ThingSpeak.readFloatField</a:t>
            </a:r>
            <a:r>
              <a:rPr lang="ko-KR" altLang="en-US" dirty="0"/>
              <a:t>(</a:t>
            </a:r>
            <a:r>
              <a:rPr lang="ko-KR" altLang="en-US" dirty="0" err="1"/>
              <a:t>youChannelNumber</a:t>
            </a:r>
            <a:r>
              <a:rPr lang="ko-KR" altLang="en-US" dirty="0"/>
              <a:t>, 2);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lcd.clear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lcd.setCursor</a:t>
            </a:r>
            <a:r>
              <a:rPr lang="ko-KR" altLang="en-US" dirty="0"/>
              <a:t>(0, 0);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lcd.print</a:t>
            </a:r>
            <a:r>
              <a:rPr lang="ko-KR" altLang="en-US" dirty="0"/>
              <a:t>("DUST : ");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lcd.setCursor</a:t>
            </a:r>
            <a:r>
              <a:rPr lang="ko-KR" altLang="en-US" dirty="0"/>
              <a:t>(7, 0);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lcd.print</a:t>
            </a:r>
            <a:r>
              <a:rPr lang="ko-KR" altLang="en-US" dirty="0"/>
              <a:t>(dust105);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lcd.setCursor</a:t>
            </a:r>
            <a:r>
              <a:rPr lang="ko-KR" altLang="en-US" dirty="0"/>
              <a:t>(11, 0);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lcd.setCursor</a:t>
            </a:r>
            <a:r>
              <a:rPr lang="ko-KR" altLang="en-US" dirty="0"/>
              <a:t>(0, 1);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lcd.print</a:t>
            </a:r>
            <a:r>
              <a:rPr lang="ko-KR" altLang="en-US" dirty="0"/>
              <a:t>("TEMP : ");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lcd.setCursor</a:t>
            </a:r>
            <a:r>
              <a:rPr lang="ko-KR" altLang="en-US" dirty="0"/>
              <a:t>(7, 1);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lcd.print</a:t>
            </a:r>
            <a:r>
              <a:rPr lang="ko-KR" altLang="en-US" dirty="0"/>
              <a:t>(temp105);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delay</a:t>
            </a:r>
            <a:r>
              <a:rPr lang="ko-KR" altLang="en-US" dirty="0"/>
              <a:t>(100);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921A8A-D54F-4FD0-963C-BEF642A9AE0E}"/>
              </a:ext>
            </a:extLst>
          </p:cNvPr>
          <p:cNvSpPr/>
          <p:nvPr/>
        </p:nvSpPr>
        <p:spPr>
          <a:xfrm>
            <a:off x="5105400" y="414260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tft.fillScreen</a:t>
            </a:r>
            <a:r>
              <a:rPr lang="ko-KR" altLang="en-US" dirty="0"/>
              <a:t>(ST7735_WHITE); //</a:t>
            </a:r>
            <a:r>
              <a:rPr lang="ko-KR" altLang="en-US" dirty="0" err="1"/>
              <a:t>tftLCD화면을</a:t>
            </a:r>
            <a:r>
              <a:rPr lang="ko-KR" altLang="en-US" dirty="0"/>
              <a:t> 하얀색으로 초기화한다</a:t>
            </a:r>
            <a:endParaRPr lang="en-US" altLang="ko-KR" dirty="0"/>
          </a:p>
          <a:p>
            <a:r>
              <a:rPr lang="en-US" altLang="ko-KR" dirty="0"/>
              <a:t>if (31 &gt; dust105) {</a:t>
            </a:r>
          </a:p>
          <a:p>
            <a:r>
              <a:rPr lang="en-US" altLang="ko-KR" dirty="0"/>
              <a:t>       </a:t>
            </a:r>
            <a:r>
              <a:rPr lang="en-US" altLang="ko-KR" dirty="0" err="1"/>
              <a:t>tft.setCursor</a:t>
            </a:r>
            <a:r>
              <a:rPr lang="en-US" altLang="ko-KR" dirty="0"/>
              <a:t>(0, 30);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tft.setTextColor</a:t>
            </a:r>
            <a:r>
              <a:rPr lang="en-US" altLang="ko-KR" dirty="0"/>
              <a:t>(ST7735_RED);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tft.setTextSize</a:t>
            </a:r>
            <a:r>
              <a:rPr lang="en-US" altLang="ko-KR" dirty="0"/>
              <a:t>(2);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tft.println</a:t>
            </a:r>
            <a:r>
              <a:rPr lang="en-US" altLang="ko-KR" dirty="0"/>
              <a:t>("Very Good!");</a:t>
            </a:r>
          </a:p>
          <a:p>
            <a:r>
              <a:rPr lang="en-US" altLang="ko-KR" dirty="0"/>
              <a:t>    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378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7.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</a:t>
            </a:r>
            <a:r>
              <a:rPr lang="en-US" altLang="ko-KR" dirty="0"/>
              <a:t>Sketch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Center </a:t>
            </a: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Controler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Sketch Code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10F733-2504-4E3B-9664-7131E471A64C}"/>
              </a:ext>
            </a:extLst>
          </p:cNvPr>
          <p:cNvSpPr/>
          <p:nvPr/>
        </p:nvSpPr>
        <p:spPr>
          <a:xfrm>
            <a:off x="508000" y="178440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(80 &gt;= </a:t>
            </a:r>
            <a:r>
              <a:rPr lang="ko-KR" altLang="en-US" dirty="0" err="1"/>
              <a:t>averagedust</a:t>
            </a:r>
            <a:r>
              <a:rPr lang="ko-KR" altLang="en-US" dirty="0"/>
              <a:t>) { //</a:t>
            </a:r>
            <a:r>
              <a:rPr lang="ko-KR" altLang="en-US" dirty="0" err="1"/>
              <a:t>아두이노</a:t>
            </a:r>
            <a:r>
              <a:rPr lang="ko-KR" altLang="en-US" dirty="0"/>
              <a:t> 변수선언을 하기위한 메모리 부족으로 인해 그림파일은 2개만 사용하고 나머지는 텍스트로 표현함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for</a:t>
            </a:r>
            <a:r>
              <a:rPr lang="ko-KR" altLang="en-US" dirty="0"/>
              <a:t> 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 = 0; </a:t>
            </a:r>
            <a:r>
              <a:rPr lang="ko-KR" altLang="en-US" dirty="0" err="1"/>
              <a:t>i</a:t>
            </a:r>
            <a:r>
              <a:rPr lang="ko-KR" altLang="en-US" dirty="0"/>
              <a:t> &lt; 100; </a:t>
            </a:r>
            <a:r>
              <a:rPr lang="ko-KR" altLang="en-US" dirty="0" err="1"/>
              <a:t>i</a:t>
            </a:r>
            <a:r>
              <a:rPr lang="ko-KR" altLang="en-US" dirty="0"/>
              <a:t>++)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for</a:t>
            </a:r>
            <a:r>
              <a:rPr lang="ko-KR" altLang="en-US" dirty="0"/>
              <a:t> 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j</a:t>
            </a:r>
            <a:r>
              <a:rPr lang="ko-KR" altLang="en-US" dirty="0"/>
              <a:t> = 0; </a:t>
            </a:r>
            <a:r>
              <a:rPr lang="ko-KR" altLang="en-US" dirty="0" err="1"/>
              <a:t>j</a:t>
            </a:r>
            <a:r>
              <a:rPr lang="ko-KR" altLang="en-US" dirty="0"/>
              <a:t> &lt; 100; </a:t>
            </a:r>
            <a:r>
              <a:rPr lang="ko-KR" altLang="en-US" dirty="0" err="1"/>
              <a:t>j</a:t>
            </a:r>
            <a:r>
              <a:rPr lang="ko-KR" altLang="en-US" dirty="0"/>
              <a:t>++) {</a:t>
            </a:r>
          </a:p>
          <a:p>
            <a:r>
              <a:rPr lang="ko-KR" altLang="en-US" dirty="0"/>
              <a:t>          </a:t>
            </a:r>
            <a:r>
              <a:rPr lang="ko-KR" altLang="en-US" dirty="0" err="1"/>
              <a:t>tft.drawPixel</a:t>
            </a:r>
            <a:r>
              <a:rPr lang="ko-KR" altLang="en-US" dirty="0"/>
              <a:t>(</a:t>
            </a:r>
            <a:r>
              <a:rPr lang="ko-KR" altLang="en-US" dirty="0" err="1"/>
              <a:t>j</a:t>
            </a:r>
            <a:r>
              <a:rPr lang="ko-KR" altLang="en-US" dirty="0"/>
              <a:t> + 14, </a:t>
            </a:r>
            <a:r>
              <a:rPr lang="ko-KR" altLang="en-US" dirty="0" err="1"/>
              <a:t>i</a:t>
            </a:r>
            <a:r>
              <a:rPr lang="ko-KR" altLang="en-US" dirty="0"/>
              <a:t> + 14, IMG_2[</a:t>
            </a:r>
            <a:r>
              <a:rPr lang="ko-KR" altLang="en-US" dirty="0" err="1"/>
              <a:t>i</a:t>
            </a:r>
            <a:r>
              <a:rPr lang="ko-KR" altLang="en-US" dirty="0"/>
              <a:t> * 100 + </a:t>
            </a:r>
            <a:r>
              <a:rPr lang="ko-KR" altLang="en-US" dirty="0" err="1"/>
              <a:t>j</a:t>
            </a:r>
            <a:r>
              <a:rPr lang="ko-KR" altLang="en-US" dirty="0"/>
              <a:t>]);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  }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(150 &gt;= </a:t>
            </a:r>
            <a:r>
              <a:rPr lang="ko-KR" altLang="en-US" dirty="0" err="1"/>
              <a:t>averagedust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for</a:t>
            </a:r>
            <a:r>
              <a:rPr lang="ko-KR" altLang="en-US" dirty="0"/>
              <a:t> 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 = 0; </a:t>
            </a:r>
            <a:r>
              <a:rPr lang="ko-KR" altLang="en-US" dirty="0" err="1"/>
              <a:t>i</a:t>
            </a:r>
            <a:r>
              <a:rPr lang="ko-KR" altLang="en-US" dirty="0"/>
              <a:t> &lt; 100; </a:t>
            </a:r>
            <a:r>
              <a:rPr lang="ko-KR" altLang="en-US" dirty="0" err="1"/>
              <a:t>i</a:t>
            </a:r>
            <a:r>
              <a:rPr lang="ko-KR" altLang="en-US" dirty="0"/>
              <a:t>++)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for</a:t>
            </a:r>
            <a:r>
              <a:rPr lang="ko-KR" altLang="en-US" dirty="0"/>
              <a:t> (</a:t>
            </a:r>
            <a:r>
              <a:rPr lang="ko-KR" altLang="en-US" dirty="0" err="1"/>
              <a:t>int</a:t>
            </a:r>
            <a:r>
              <a:rPr lang="ko-KR" altLang="en-US" dirty="0"/>
              <a:t> </a:t>
            </a:r>
            <a:r>
              <a:rPr lang="ko-KR" altLang="en-US" dirty="0" err="1"/>
              <a:t>j</a:t>
            </a:r>
            <a:r>
              <a:rPr lang="ko-KR" altLang="en-US" dirty="0"/>
              <a:t> = 0; </a:t>
            </a:r>
            <a:r>
              <a:rPr lang="ko-KR" altLang="en-US" dirty="0" err="1"/>
              <a:t>j</a:t>
            </a:r>
            <a:r>
              <a:rPr lang="ko-KR" altLang="en-US" dirty="0"/>
              <a:t> &lt; 100; </a:t>
            </a:r>
            <a:r>
              <a:rPr lang="ko-KR" altLang="en-US" dirty="0" err="1"/>
              <a:t>j</a:t>
            </a:r>
            <a:r>
              <a:rPr lang="ko-KR" altLang="en-US" dirty="0"/>
              <a:t>++) {</a:t>
            </a:r>
          </a:p>
          <a:p>
            <a:r>
              <a:rPr lang="ko-KR" altLang="en-US" dirty="0"/>
              <a:t>          </a:t>
            </a:r>
            <a:r>
              <a:rPr lang="ko-KR" altLang="en-US" dirty="0" err="1"/>
              <a:t>tft.drawPixel</a:t>
            </a:r>
            <a:r>
              <a:rPr lang="ko-KR" altLang="en-US" dirty="0"/>
              <a:t>(</a:t>
            </a:r>
            <a:r>
              <a:rPr lang="ko-KR" altLang="en-US" dirty="0" err="1"/>
              <a:t>j</a:t>
            </a:r>
            <a:r>
              <a:rPr lang="ko-KR" altLang="en-US" dirty="0"/>
              <a:t> + 14, </a:t>
            </a:r>
            <a:r>
              <a:rPr lang="ko-KR" altLang="en-US" dirty="0" err="1"/>
              <a:t>i</a:t>
            </a:r>
            <a:r>
              <a:rPr lang="ko-KR" altLang="en-US" dirty="0"/>
              <a:t> + 14, IMG_3[</a:t>
            </a:r>
            <a:r>
              <a:rPr lang="ko-KR" altLang="en-US" dirty="0" err="1"/>
              <a:t>i</a:t>
            </a:r>
            <a:r>
              <a:rPr lang="ko-KR" altLang="en-US" dirty="0"/>
              <a:t> * 100 + </a:t>
            </a:r>
            <a:r>
              <a:rPr lang="ko-KR" altLang="en-US" dirty="0" err="1"/>
              <a:t>j</a:t>
            </a:r>
            <a:r>
              <a:rPr lang="ko-KR" altLang="en-US" dirty="0"/>
              <a:t>]);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  }</a:t>
            </a:r>
          </a:p>
          <a:p>
            <a:r>
              <a:rPr lang="ko-KR" altLang="en-US" dirty="0"/>
              <a:t>    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3E39A5-9538-428F-B159-05DDC100BBF5}"/>
              </a:ext>
            </a:extLst>
          </p:cNvPr>
          <p:cNvSpPr/>
          <p:nvPr/>
        </p:nvSpPr>
        <p:spPr>
          <a:xfrm>
            <a:off x="6845300" y="178440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else</a:t>
            </a:r>
            <a:r>
              <a:rPr lang="ko-KR" altLang="en-US" dirty="0"/>
              <a:t> {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tft.setCursor</a:t>
            </a:r>
            <a:r>
              <a:rPr lang="ko-KR" altLang="en-US" dirty="0"/>
              <a:t>(0, 30);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tft.setTextColor</a:t>
            </a:r>
            <a:r>
              <a:rPr lang="ko-KR" altLang="en-US" dirty="0"/>
              <a:t>(ST7735_RED);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tft.setTextSize</a:t>
            </a:r>
            <a:r>
              <a:rPr lang="ko-KR" altLang="en-US" dirty="0"/>
              <a:t>(2);</a:t>
            </a:r>
          </a:p>
          <a:p>
            <a:r>
              <a:rPr lang="ko-KR" altLang="en-US" dirty="0"/>
              <a:t>      </a:t>
            </a:r>
            <a:r>
              <a:rPr lang="ko-KR" altLang="en-US" dirty="0" err="1"/>
              <a:t>tft.println</a:t>
            </a:r>
            <a:r>
              <a:rPr lang="ko-KR" altLang="en-US" dirty="0"/>
              <a:t>("</a:t>
            </a:r>
            <a:r>
              <a:rPr lang="ko-KR" altLang="en-US" dirty="0" err="1"/>
              <a:t>Very</a:t>
            </a:r>
            <a:r>
              <a:rPr lang="ko-KR" altLang="en-US" dirty="0"/>
              <a:t> </a:t>
            </a:r>
            <a:r>
              <a:rPr lang="ko-KR" altLang="en-US" dirty="0" err="1"/>
              <a:t>Dangerous</a:t>
            </a:r>
            <a:r>
              <a:rPr lang="ko-KR" altLang="en-US" dirty="0"/>
              <a:t>");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  }</a:t>
            </a:r>
          </a:p>
          <a:p>
            <a:r>
              <a:rPr lang="ko-KR" altLang="en-US" dirty="0"/>
              <a:t>  </a:t>
            </a:r>
            <a:r>
              <a:rPr lang="ko-KR" altLang="en-US" dirty="0" err="1"/>
              <a:t>voice</a:t>
            </a:r>
            <a:r>
              <a:rPr lang="ko-KR" altLang="en-US" dirty="0"/>
              <a:t> = ""; //</a:t>
            </a:r>
            <a:r>
              <a:rPr lang="ko-KR" altLang="en-US" dirty="0" err="1"/>
              <a:t>한루프문</a:t>
            </a:r>
            <a:r>
              <a:rPr lang="ko-KR" altLang="en-US" dirty="0"/>
              <a:t> 돌때마다 </a:t>
            </a:r>
            <a:r>
              <a:rPr lang="ko-KR" altLang="en-US" dirty="0" err="1"/>
              <a:t>voice</a:t>
            </a:r>
            <a:r>
              <a:rPr lang="ko-KR" altLang="en-US" dirty="0"/>
              <a:t> 초기화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7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8. </a:t>
            </a:r>
            <a:r>
              <a:rPr lang="en-US" altLang="ko-KR" dirty="0">
                <a:solidFill>
                  <a:srgbClr val="FF0000"/>
                </a:solidFill>
              </a:rPr>
              <a:t>AC&amp;C</a:t>
            </a:r>
            <a:r>
              <a:rPr lang="ko-KR" altLang="en-US" dirty="0"/>
              <a:t> 소개 동영상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YOUTUBE PAGE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AC2C9F-8694-4B35-B459-9E089D0C0B8F}"/>
              </a:ext>
            </a:extLst>
          </p:cNvPr>
          <p:cNvSpPr/>
          <p:nvPr/>
        </p:nvSpPr>
        <p:spPr>
          <a:xfrm>
            <a:off x="406400" y="2078143"/>
            <a:ext cx="109306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</a:rPr>
              <a:t>https://www.youtube.com/watch?v=meDVV7NJaFk</a:t>
            </a:r>
          </a:p>
        </p:txBody>
      </p:sp>
    </p:spTree>
    <p:extLst>
      <p:ext uri="{BB962C8B-B14F-4D97-AF65-F5344CB8AC3E}">
        <p14:creationId xmlns:p14="http://schemas.microsoft.com/office/powerpoint/2010/main" val="4144298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프로젝트 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96361"/>
            <a:ext cx="11277599" cy="529907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 향후 활용 방안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IOT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환경 분야의 미세먼지 관련된 공모전이 생기면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쌍문사람들로 출품을 할 것입니다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endParaRPr lang="en-US" altLang="ko-KR" sz="20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기타 후기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프로젝트 수행 하면서 같이하는 팀원과 서로 자극 받아서 더 열심히 할 수 있었던 것이 가장 좋았고 미세먼지 측정기에 전압 값을 측정해서 배터리 잔량을 표시하는 기능을 추가 하고 싶었으나 시간이 부족해서 추가하지 못했던 점이 아쉽다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D1 R1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의 핀 번호에 대한 이해가 부족해서 시간을 많이 사용하였다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하지만 프로젝트에서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D1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보드를 배울 수 있어서 좋았고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다른 것을 해도 할 수 있다는 자신감이 생겨서 좋았다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새로운 보드 뿐만 아니라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Thingspeak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를 연동하면서 많은 것을 배울 수 있다는 점이 좋았다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1661213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기타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AC&amp;C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의 도색 유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무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3C862B35-771B-406D-8EC7-F8EB6FACF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3661" y="2068995"/>
            <a:ext cx="4389787" cy="3822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6033A2-35F1-42EC-AED4-CF8BCCF355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8506" y="2397654"/>
            <a:ext cx="4389787" cy="31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24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기타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AC&amp;C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의 도색 유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무</a:t>
            </a:r>
            <a:endParaRPr lang="en-US" altLang="ko-KR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1F7810-6CD2-4DAD-A124-AD0B8697E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7469" y="1978819"/>
            <a:ext cx="4652962" cy="4114800"/>
          </a:xfrm>
          <a:prstGeom prst="rect">
            <a:avLst/>
          </a:prstGeom>
        </p:spPr>
      </p:pic>
      <p:pic>
        <p:nvPicPr>
          <p:cNvPr id="12" name="그림 11" descr="벽, 실내, 냉장고, 캐비닛이(가) 표시된 사진&#10;&#10;매우 높은 신뢰도로 생성된 설명">
            <a:extLst>
              <a:ext uri="{FF2B5EF4-FFF2-40B4-BE49-F238E27FC236}">
                <a16:creationId xmlns:a16="http://schemas.microsoft.com/office/drawing/2014/main" id="{4203A0B8-6C9E-4FE9-BE2C-D0C84C3906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50744" y="2299494"/>
            <a:ext cx="4748212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4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ko-KR" altLang="en-US" dirty="0">
                <a:latin typeface="+mn-ea"/>
              </a:rPr>
              <a:t> 제안 배경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2C78BC-12F9-4DB6-8651-CC14F777A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9" y="1613548"/>
            <a:ext cx="8587888" cy="192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1">
            <a:extLst>
              <a:ext uri="{FF2B5EF4-FFF2-40B4-BE49-F238E27FC236}">
                <a16:creationId xmlns:a16="http://schemas.microsoft.com/office/drawing/2014/main" id="{514C126C-5097-424F-905B-682EB2C07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9" y="3484460"/>
            <a:ext cx="9145979" cy="303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19F26B-BB7D-41D0-83AA-C41420D73AF8}"/>
              </a:ext>
            </a:extLst>
          </p:cNvPr>
          <p:cNvSpPr txBox="1"/>
          <p:nvPr/>
        </p:nvSpPr>
        <p:spPr>
          <a:xfrm>
            <a:off x="8940800" y="3170018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값의 정확성 의문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D337F-7249-4343-8578-415F3C47E522}"/>
              </a:ext>
            </a:extLst>
          </p:cNvPr>
          <p:cNvSpPr txBox="1"/>
          <p:nvPr/>
        </p:nvSpPr>
        <p:spPr>
          <a:xfrm>
            <a:off x="8940800" y="6040993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서울시 미세먼지 오차 값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84E12-D68D-49C5-A78D-380C3FDD1690}"/>
              </a:ext>
            </a:extLst>
          </p:cNvPr>
          <p:cNvSpPr txBox="1"/>
          <p:nvPr/>
        </p:nvSpPr>
        <p:spPr>
          <a:xfrm>
            <a:off x="8940800" y="2847529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[</a:t>
            </a:r>
            <a:r>
              <a:rPr lang="ko-KR" altLang="en-US" dirty="0">
                <a:latin typeface="+mn-ea"/>
              </a:rPr>
              <a:t>사진 </a:t>
            </a:r>
            <a:r>
              <a:rPr lang="en-US" altLang="ko-KR" dirty="0">
                <a:latin typeface="+mn-ea"/>
              </a:rPr>
              <a:t>1]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C899E-EDF3-4F01-91B3-966B93686489}"/>
              </a:ext>
            </a:extLst>
          </p:cNvPr>
          <p:cNvSpPr txBox="1"/>
          <p:nvPr/>
        </p:nvSpPr>
        <p:spPr>
          <a:xfrm>
            <a:off x="8940799" y="5681844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사진 </a:t>
            </a:r>
            <a:r>
              <a:rPr lang="en-US" altLang="ko-KR" dirty="0"/>
              <a:t>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3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16300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ko-KR" altLang="en-US" dirty="0">
                <a:latin typeface="+mn-ea"/>
              </a:rPr>
              <a:t> 제안 배경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만들고자 하는 미세먼지 측정기는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현재 미세먼지를 측정하는 방법보다 정확하게 측정하자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라는 생각에서 시작하였습니다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저희가 정확한 미세먼지를 측정하자고 생각한 이유는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현재 미세먼지를 측정하는 장소가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사진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1]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처럼 실제 거주하는 장소보다 멀리 떨어져 있습니다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또한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사진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2]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처럼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오차율 또한 높은 편입니다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이러한 사실로 비추어 보았을 때 현재 방법이 아닌 다른 측정 방법이 필요하다고 생각했습니다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예를 들어 성북구 주요건물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한성대학교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성북구 주민회관 등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들이 미세먼지를 측정하고 클라우드에 데이터를 보내면 그 데이터들은 성북구의 평균 미세먼지가 될 것 이고 이처럼 여러 구 들이 모여 하나의 서울시의 미세먼지의 평균을 나타내는 방식으로 정확하게 미세먼지 값을 구하는 방식입니다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하지만 공간상의 제약으로 인해 한성대학교로 공간을 제한하였고 저희가 측정한 강의실 또는 특정장소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탐구관 옆 진리관 옆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등이 성북구의 주요 건물이 되고 데이터들의 평균인 한성대학교 전체의 미세먼지 농도가 성북구라고 생각하고 프로젝트를 진행 하였습니다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ko-KR" altLang="en-US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113439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2.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en-US" altLang="ko-KR" dirty="0"/>
              <a:t> </a:t>
            </a:r>
            <a:r>
              <a:rPr lang="ko-KR" altLang="en-US" dirty="0"/>
              <a:t>개발에 사용된 </a:t>
            </a:r>
            <a:r>
              <a:rPr lang="en-US" altLang="ko-KR" dirty="0"/>
              <a:t>HW </a:t>
            </a:r>
            <a:r>
              <a:rPr lang="ko-KR" altLang="en-US" dirty="0"/>
              <a:t>및 </a:t>
            </a:r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5689599" cy="5299076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+mn-ea"/>
              </a:rPr>
              <a:t> HW </a:t>
            </a:r>
            <a:r>
              <a:rPr lang="ko-KR" altLang="en-US" dirty="0">
                <a:latin typeface="+mn-ea"/>
              </a:rPr>
              <a:t>목록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Arduino </a:t>
            </a:r>
            <a:r>
              <a:rPr lang="en-US" altLang="ko-KR" dirty="0" err="1">
                <a:solidFill>
                  <a:srgbClr val="FF0000"/>
                </a:solidFill>
                <a:latin typeface="+mn-ea"/>
              </a:rPr>
              <a:t>wemos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D1 R1 2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Mini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Bread Board 2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IC2 LCD 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TFT 1.44 LCD 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PMS7003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센서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DH12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온습도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센서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색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LED 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 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12V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쿨러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12V 23A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배터리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&amp;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홀더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필터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220V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용 릴레이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블루투스 모듈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9433DD-95E4-493E-B5BE-2EDAD3F0FCF7}"/>
              </a:ext>
            </a:extLst>
          </p:cNvPr>
          <p:cNvSpPr txBox="1">
            <a:spLocks/>
          </p:cNvSpPr>
          <p:nvPr/>
        </p:nvSpPr>
        <p:spPr>
          <a:xfrm>
            <a:off x="5994401" y="1063624"/>
            <a:ext cx="5689599" cy="2604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 SW </a:t>
            </a:r>
            <a:r>
              <a:rPr lang="ko-KR" altLang="en-US" dirty="0">
                <a:latin typeface="+mn-ea"/>
              </a:rPr>
              <a:t>목록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Arduino IDE version 1.8.5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Fritzing version 0.9.3b</a:t>
            </a:r>
          </a:p>
          <a:p>
            <a:pPr marL="457200" lvl="1" indent="0">
              <a:buNone/>
            </a:pPr>
            <a:endParaRPr lang="en-US" altLang="ko-KR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DDB1172-E3BF-43D5-9D90-B5E94836FBE7}"/>
              </a:ext>
            </a:extLst>
          </p:cNvPr>
          <p:cNvSpPr txBox="1">
            <a:spLocks/>
          </p:cNvSpPr>
          <p:nvPr/>
        </p:nvSpPr>
        <p:spPr>
          <a:xfrm>
            <a:off x="6045200" y="3704788"/>
            <a:ext cx="5689599" cy="2604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외형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제작 재료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폼보드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나무판자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시트지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다이소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및 문구점에서 구매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939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2.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en-US" altLang="ko-KR" dirty="0"/>
              <a:t> </a:t>
            </a:r>
            <a:r>
              <a:rPr lang="ko-KR" altLang="en-US" dirty="0"/>
              <a:t>개발에 사용된 </a:t>
            </a:r>
            <a:r>
              <a:rPr lang="en-US" altLang="ko-KR" dirty="0"/>
              <a:t>HW </a:t>
            </a:r>
            <a:r>
              <a:rPr lang="ko-KR" altLang="en-US" dirty="0"/>
              <a:t>및 </a:t>
            </a:r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3"/>
            <a:ext cx="11625942" cy="556940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>
                <a:latin typeface="+mn-ea"/>
              </a:rPr>
              <a:t> HW </a:t>
            </a:r>
            <a:r>
              <a:rPr lang="ko-KR" altLang="en-US" dirty="0">
                <a:latin typeface="+mn-ea"/>
              </a:rPr>
              <a:t>목록 구매 처 및 가격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TFT 1.44 LCD 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– 9,900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원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  <a:hlinkClick r:id="rId3"/>
              </a:rPr>
              <a:t>http://mechasolution.com/shop/goods/goods_view.php?goodsno=537802&amp;inflow=naver&amp;NaPm=ct%3Djipj2efs%7Cci%3Daaebdc8183b9d092947a6444f250cea31e269e26%7Ctr%3Dsls%7Csn%3D188145%7Chk%3D401f762b90b0214f7b6c88eb49fb60ff9f5ff276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필터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- 4,100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원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http://www.hnsmall.com/display/goods.do;jsessionid=bTHV1Y6IbqYF7tbyiiaNToRcP1TkgyXlG8GLnzZK3jCbCQA10YlmheIhubvPAMYt.hnswas01_servlet_www4?utm_medium=AF&amp;utm_campaign=MC_Sports_12694780&amp;utm_source=Naver&amp;NaPm=ct%3Djhipgz14%7Cci%3D50c984c339228a082d3bbf3a6788755f9f7e6429%7Ctr%3Dslsl%7Csn%3D182824%7Chk%3De26bfc589bc0eb9934a8d0f8d9f89e689616958e&amp;goods_code=12694780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12V 23A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배터리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&amp;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홀더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– 3,700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원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  <a:hlinkClick r:id="rId4"/>
              </a:rPr>
              <a:t>http://smartstore.naver.com/ctkmall/products/280651831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12V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쿨러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– 3,990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원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  <a:hlinkClick r:id="rId5"/>
              </a:rPr>
              <a:t>http://smartstore.naver.com/yehaus/products/2603512209?NaPm=ct%3Djipinpw0%7Cci%3D2096882947d0760cdff86c0672c2266291ad6278%7Ctr%3Dslsl%7Csn%3D662582%7Cic%3D%7Chk%3D6d68e70b96c307d99ea2ed48024652e607540bde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색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LED 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미니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브레드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보드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개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용산 전자상가 건물 내 샘플전자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나머지 물품은 노광현 교수님의 지원을 받았습니다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pPr marL="457200" lvl="1" indent="0">
              <a:buNone/>
            </a:pPr>
            <a:endParaRPr lang="en-US" altLang="ko-KR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</p:spTree>
    <p:extLst>
      <p:ext uri="{BB962C8B-B14F-4D97-AF65-F5344CB8AC3E}">
        <p14:creationId xmlns:p14="http://schemas.microsoft.com/office/powerpoint/2010/main" val="86937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3.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ko-KR" altLang="en-US" dirty="0"/>
              <a:t> 시스템 구성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11" name="그림 13">
            <a:extLst>
              <a:ext uri="{FF2B5EF4-FFF2-40B4-BE49-F238E27FC236}">
                <a16:creationId xmlns:a16="http://schemas.microsoft.com/office/drawing/2014/main" id="{9661B0C6-C4B2-40FF-85CF-DA77AD66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49" y="1289686"/>
            <a:ext cx="3773797" cy="194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5">
            <a:extLst>
              <a:ext uri="{FF2B5EF4-FFF2-40B4-BE49-F238E27FC236}">
                <a16:creationId xmlns:a16="http://schemas.microsoft.com/office/drawing/2014/main" id="{B9AAD165-D8B5-436E-A6C2-AAC0716A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33" y="4467306"/>
            <a:ext cx="2507132" cy="9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8317A9-40F7-4EA9-B7C3-ACAFEDB0B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70926" y="3857090"/>
            <a:ext cx="1950213" cy="2133046"/>
          </a:xfrm>
          <a:prstGeom prst="rect">
            <a:avLst/>
          </a:prstGeom>
        </p:spPr>
      </p:pic>
      <p:pic>
        <p:nvPicPr>
          <p:cNvPr id="10" name="내용 개체 틀 9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EA35A3EB-E221-40F0-B20C-9EBA9997B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7" y="3635319"/>
            <a:ext cx="1957017" cy="1566655"/>
          </a:xfr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BBAE547-3D34-4A57-B4AA-AFDDA9FAAB3D}"/>
              </a:ext>
            </a:extLst>
          </p:cNvPr>
          <p:cNvSpPr/>
          <p:nvPr/>
        </p:nvSpPr>
        <p:spPr>
          <a:xfrm rot="13934726">
            <a:off x="3325791" y="2936244"/>
            <a:ext cx="322065" cy="888717"/>
          </a:xfrm>
          <a:prstGeom prst="downArrow">
            <a:avLst>
              <a:gd name="adj1" fmla="val 7653"/>
              <a:gd name="adj2" fmla="val 462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C396E1-95F3-489C-AC27-72F58FD8C602}"/>
              </a:ext>
            </a:extLst>
          </p:cNvPr>
          <p:cNvSpPr txBox="1"/>
          <p:nvPr/>
        </p:nvSpPr>
        <p:spPr>
          <a:xfrm>
            <a:off x="378762" y="3106737"/>
            <a:ext cx="2924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PMS7003</a:t>
            </a:r>
          </a:p>
          <a:p>
            <a:r>
              <a:rPr lang="ko-KR" altLang="en-US" dirty="0"/>
              <a:t>미세먼지 </a:t>
            </a:r>
            <a:r>
              <a:rPr lang="en-US" altLang="ko-KR" dirty="0"/>
              <a:t>,</a:t>
            </a:r>
            <a:r>
              <a:rPr lang="ko-KR" altLang="en-US" dirty="0"/>
              <a:t>온도 값 전송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DA398F-E8AA-4B22-B781-9ECBD4560057}"/>
              </a:ext>
            </a:extLst>
          </p:cNvPr>
          <p:cNvSpPr txBox="1"/>
          <p:nvPr/>
        </p:nvSpPr>
        <p:spPr>
          <a:xfrm>
            <a:off x="7678565" y="1236601"/>
            <a:ext cx="3405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Thingspeak</a:t>
            </a:r>
            <a:r>
              <a:rPr lang="en-US" altLang="ko-KR" dirty="0"/>
              <a:t>(Cloud) </a:t>
            </a:r>
          </a:p>
          <a:p>
            <a:r>
              <a:rPr lang="ko-KR" altLang="en-US" dirty="0"/>
              <a:t>미세먼지</a:t>
            </a:r>
            <a:r>
              <a:rPr lang="en-US" altLang="ko-KR" dirty="0"/>
              <a:t>, </a:t>
            </a:r>
            <a:r>
              <a:rPr lang="ko-KR" altLang="en-US" dirty="0"/>
              <a:t>온도 값 평균 값 계산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2C302DA-970B-446E-A04D-7AC363A8E3A7}"/>
              </a:ext>
            </a:extLst>
          </p:cNvPr>
          <p:cNvSpPr/>
          <p:nvPr/>
        </p:nvSpPr>
        <p:spPr>
          <a:xfrm rot="18571860">
            <a:off x="7879103" y="2837162"/>
            <a:ext cx="322065" cy="1665075"/>
          </a:xfrm>
          <a:prstGeom prst="downArrow">
            <a:avLst>
              <a:gd name="adj1" fmla="val 7653"/>
              <a:gd name="adj2" fmla="val 4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7602A2-AF53-4BAC-870B-0B7B9B0BA737}"/>
              </a:ext>
            </a:extLst>
          </p:cNvPr>
          <p:cNvSpPr txBox="1"/>
          <p:nvPr/>
        </p:nvSpPr>
        <p:spPr>
          <a:xfrm>
            <a:off x="8924945" y="3429000"/>
            <a:ext cx="287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미세먼지 </a:t>
            </a:r>
            <a:r>
              <a:rPr lang="en-US" altLang="ko-KR" dirty="0"/>
              <a:t>, </a:t>
            </a:r>
            <a:r>
              <a:rPr lang="ko-KR" altLang="en-US" dirty="0"/>
              <a:t>온도 값 조회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4D64B279-2D99-446F-9DC6-2420F04C4AD7}"/>
              </a:ext>
            </a:extLst>
          </p:cNvPr>
          <p:cNvSpPr/>
          <p:nvPr/>
        </p:nvSpPr>
        <p:spPr>
          <a:xfrm rot="11294287">
            <a:off x="6280453" y="3309116"/>
            <a:ext cx="322065" cy="1039216"/>
          </a:xfrm>
          <a:prstGeom prst="downArrow">
            <a:avLst>
              <a:gd name="adj1" fmla="val 7653"/>
              <a:gd name="adj2" fmla="val 4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D00BA-7C9D-4FCB-BEEA-282E6AA13554}"/>
              </a:ext>
            </a:extLst>
          </p:cNvPr>
          <p:cNvSpPr txBox="1"/>
          <p:nvPr/>
        </p:nvSpPr>
        <p:spPr>
          <a:xfrm>
            <a:off x="5171433" y="5449510"/>
            <a:ext cx="351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원하는 장소 및 평균 값 호출</a:t>
            </a:r>
          </a:p>
        </p:txBody>
      </p:sp>
    </p:spTree>
    <p:extLst>
      <p:ext uri="{BB962C8B-B14F-4D97-AF65-F5344CB8AC3E}">
        <p14:creationId xmlns:p14="http://schemas.microsoft.com/office/powerpoint/2010/main" val="345442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AC&amp;C</a:t>
            </a:r>
            <a:r>
              <a:rPr lang="ko-KR" altLang="en-US" dirty="0"/>
              <a:t> 주요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401" y="1063624"/>
            <a:ext cx="11277599" cy="529907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latin typeface="+mn-ea"/>
              </a:rPr>
              <a:t> TFT 1.44 LCD</a:t>
            </a:r>
            <a:r>
              <a:rPr lang="ko-KR" altLang="en-US" dirty="0">
                <a:latin typeface="+mn-ea"/>
              </a:rPr>
              <a:t>를 통한 그림 표현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농도에 따라 그림으로 미세먼지의 상태를 표현</a:t>
            </a:r>
          </a:p>
          <a:p>
            <a:r>
              <a:rPr lang="en-US" altLang="ko-KR" dirty="0">
                <a:latin typeface="+mn-ea"/>
              </a:rPr>
              <a:t> I2C LCD</a:t>
            </a:r>
            <a:r>
              <a:rPr lang="ko-KR" altLang="en-US" dirty="0">
                <a:latin typeface="+mn-ea"/>
              </a:rPr>
              <a:t>를 통한 텍스트 표현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및 온도 값을 텍스트로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LCD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에 표현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예시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105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호의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Dust % Temp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블루투스를 통한 음성인식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스마트폰 음성인식 기능을 통해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아두이노에게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음성 데이터를 블루투스로 전달하고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아두이노는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사용자의 음성에 따라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LCD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에 표현하는 값이 달라진다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예시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전체 평균 보여줘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강의실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105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보여줘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12V Relay </a:t>
            </a:r>
            <a:r>
              <a:rPr lang="ko-KR" altLang="en-US" dirty="0">
                <a:latin typeface="+mn-ea"/>
              </a:rPr>
              <a:t>를 통한 </a:t>
            </a:r>
            <a:r>
              <a:rPr lang="en-US" altLang="ko-KR" dirty="0">
                <a:latin typeface="+mn-ea"/>
              </a:rPr>
              <a:t>12V Cooler </a:t>
            </a:r>
            <a:r>
              <a:rPr lang="ko-KR" altLang="en-US" dirty="0">
                <a:latin typeface="+mn-ea"/>
              </a:rPr>
              <a:t>통제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값이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30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이상이면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Relay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가 자동적으로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Cooler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을 작동</a:t>
            </a:r>
          </a:p>
          <a:p>
            <a:r>
              <a:rPr lang="ko-KR" altLang="en-US" dirty="0">
                <a:latin typeface="+mn-ea"/>
              </a:rPr>
              <a:t>미세먼지 및 온도 측정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기능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PMS 7003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및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온습도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센서를 이용하여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값과 온도 값을 측정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미세먼지 단계 표시 기능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</a:rPr>
              <a:t>미세먼지 값에 따라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3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색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LED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출력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(0~30 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파랑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30~80 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초록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80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이상 빨강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710AA-01AF-4B34-A7EF-59704AD95D4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C53BA2C-4440-43AF-800C-4ABCCE8B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7950"/>
            <a:ext cx="4114800" cy="365125"/>
          </a:xfrm>
        </p:spPr>
        <p:txBody>
          <a:bodyPr/>
          <a:lstStyle/>
          <a:p>
            <a:r>
              <a:rPr lang="en-US" altLang="ko-KR" sz="1600" b="0" dirty="0"/>
              <a:t>2018-1 </a:t>
            </a:r>
            <a:r>
              <a:rPr lang="ko-KR" altLang="en-US" sz="1600" b="0" dirty="0"/>
              <a:t>오픈소스</a:t>
            </a:r>
            <a:r>
              <a:rPr lang="en-US" altLang="ko-KR" sz="1600" b="0" dirty="0"/>
              <a:t>HW</a:t>
            </a:r>
            <a:r>
              <a:rPr lang="ko-KR" altLang="en-US" sz="1600" b="0" dirty="0"/>
              <a:t>기초 기말프로젝트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E3443-C20A-474C-A843-4FF3484E2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105" y="1063624"/>
            <a:ext cx="1202861" cy="11132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87E81-0CCB-43AD-9058-F6DD6DB1E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1063624"/>
            <a:ext cx="2438400" cy="1113525"/>
          </a:xfrm>
          <a:prstGeom prst="rect">
            <a:avLst/>
          </a:prstGeom>
        </p:spPr>
      </p:pic>
      <p:pic>
        <p:nvPicPr>
          <p:cNvPr id="12" name="그림 11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D0CE75E3-B14D-4A7F-8C17-4011EA015B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414" y="5078360"/>
            <a:ext cx="1551858" cy="11135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D86B8B-725C-4EEB-B008-CD80C79D9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039" y="3770328"/>
            <a:ext cx="1257872" cy="11135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2ABEC2-94CE-4951-B7C8-2C70BD0E8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0211" y="4979104"/>
            <a:ext cx="1278850" cy="12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92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2609</TotalTime>
  <Words>3697</Words>
  <Application>Microsoft Office PowerPoint</Application>
  <PresentationFormat>와이드스크린</PresentationFormat>
  <Paragraphs>531</Paragraphs>
  <Slides>36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Wingdings</vt:lpstr>
      <vt:lpstr>Office 테마</vt:lpstr>
      <vt:lpstr>아두이노를 활용한 미세먼지 측정기(AC&amp;C)</vt:lpstr>
      <vt:lpstr>1. 프로젝트 개요</vt:lpstr>
      <vt:lpstr>1. 프로젝트 개요</vt:lpstr>
      <vt:lpstr>1. 프로젝트 개요</vt:lpstr>
      <vt:lpstr>1. 프로젝트 개요</vt:lpstr>
      <vt:lpstr>2. AC&amp;C 개발에 사용된 HW 및 SW</vt:lpstr>
      <vt:lpstr>2. AC&amp;C 개발에 사용된 HW 및 SW</vt:lpstr>
      <vt:lpstr>3. AC&amp;C 시스템 구성</vt:lpstr>
      <vt:lpstr>4. AC&amp;C 주요 기능</vt:lpstr>
      <vt:lpstr>5. AC&amp;C HW 회로 구성</vt:lpstr>
      <vt:lpstr>5. AC&amp;C HW 회로 구성</vt:lpstr>
      <vt:lpstr>6. AC&amp;C 개발 결과</vt:lpstr>
      <vt:lpstr>6. AC&amp;C 개발 결과</vt:lpstr>
      <vt:lpstr>6. AC&amp;C 개발 결과</vt:lpstr>
      <vt:lpstr>6. AC&amp;C 개발 결과</vt:lpstr>
      <vt:lpstr>6. AC&amp;C 개발 결과</vt:lpstr>
      <vt:lpstr>6. AC&amp;C 개발 결과</vt:lpstr>
      <vt:lpstr>6. AC&amp;C 개발 결과</vt:lpstr>
      <vt:lpstr>6. AC&amp;C 개발 결과</vt:lpstr>
      <vt:lpstr>6. AC&amp;C 개발 결과</vt:lpstr>
      <vt:lpstr>7. AC&amp;C Sketch Code</vt:lpstr>
      <vt:lpstr>7. AC&amp;C Sketch Code</vt:lpstr>
      <vt:lpstr>7. AC&amp;C Sketch Code</vt:lpstr>
      <vt:lpstr>7. AC&amp;C Sketch Code</vt:lpstr>
      <vt:lpstr>7. AC&amp;C Sketch Code</vt:lpstr>
      <vt:lpstr>7. AC&amp;C Sketch Code</vt:lpstr>
      <vt:lpstr>7. AC&amp;C Sketch Code</vt:lpstr>
      <vt:lpstr>7. AC&amp;C Sketch Code</vt:lpstr>
      <vt:lpstr>7. AC&amp;C Sketch Code</vt:lpstr>
      <vt:lpstr>7. AC&amp;C Sketch Code</vt:lpstr>
      <vt:lpstr>7. AC&amp;C Sketch Code</vt:lpstr>
      <vt:lpstr>7. AC&amp;C Sketch Code</vt:lpstr>
      <vt:lpstr>8. AC&amp;C 소개 동영상</vt:lpstr>
      <vt:lpstr>9. 프로젝트 후기</vt:lpstr>
      <vt:lpstr>10. 기타 자료</vt:lpstr>
      <vt:lpstr>10. 기타 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KWANGHYUN RO</dc:creator>
  <cp:lastModifiedBy>서 윤석</cp:lastModifiedBy>
  <cp:revision>207</cp:revision>
  <cp:lastPrinted>2018-03-06T08:41:47Z</cp:lastPrinted>
  <dcterms:created xsi:type="dcterms:W3CDTF">2017-06-01T16:44:44Z</dcterms:created>
  <dcterms:modified xsi:type="dcterms:W3CDTF">2018-06-22T16:14:38Z</dcterms:modified>
</cp:coreProperties>
</file>